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  <p:sldMasterId id="2147483673" r:id="rId3"/>
    <p:sldMasterId id="2147483679" r:id="rId4"/>
    <p:sldMasterId id="2147483685" r:id="rId5"/>
    <p:sldMasterId id="2147483691" r:id="rId6"/>
  </p:sldMasterIdLst>
  <p:notesMasterIdLst>
    <p:notesMasterId r:id="rId50"/>
  </p:notesMasterIdLst>
  <p:handoutMasterIdLst>
    <p:handoutMasterId r:id="rId51"/>
  </p:handoutMasterIdLst>
  <p:sldIdLst>
    <p:sldId id="274" r:id="rId7"/>
    <p:sldId id="276" r:id="rId8"/>
    <p:sldId id="408" r:id="rId9"/>
    <p:sldId id="409" r:id="rId10"/>
    <p:sldId id="410" r:id="rId11"/>
    <p:sldId id="411" r:id="rId12"/>
    <p:sldId id="412" r:id="rId13"/>
    <p:sldId id="413" r:id="rId14"/>
    <p:sldId id="414" r:id="rId15"/>
    <p:sldId id="415" r:id="rId16"/>
    <p:sldId id="416" r:id="rId17"/>
    <p:sldId id="417" r:id="rId18"/>
    <p:sldId id="418" r:id="rId19"/>
    <p:sldId id="454" r:id="rId20"/>
    <p:sldId id="420" r:id="rId21"/>
    <p:sldId id="422" r:id="rId22"/>
    <p:sldId id="423" r:id="rId23"/>
    <p:sldId id="455" r:id="rId24"/>
    <p:sldId id="424" r:id="rId25"/>
    <p:sldId id="456" r:id="rId26"/>
    <p:sldId id="425" r:id="rId27"/>
    <p:sldId id="426" r:id="rId28"/>
    <p:sldId id="427" r:id="rId29"/>
    <p:sldId id="428" r:id="rId30"/>
    <p:sldId id="453" r:id="rId31"/>
    <p:sldId id="430" r:id="rId32"/>
    <p:sldId id="431" r:id="rId33"/>
    <p:sldId id="457" r:id="rId34"/>
    <p:sldId id="435" r:id="rId35"/>
    <p:sldId id="438" r:id="rId36"/>
    <p:sldId id="440" r:id="rId37"/>
    <p:sldId id="442" r:id="rId38"/>
    <p:sldId id="443" r:id="rId39"/>
    <p:sldId id="445" r:id="rId40"/>
    <p:sldId id="446" r:id="rId41"/>
    <p:sldId id="447" r:id="rId42"/>
    <p:sldId id="458" r:id="rId43"/>
    <p:sldId id="459" r:id="rId44"/>
    <p:sldId id="460" r:id="rId45"/>
    <p:sldId id="349" r:id="rId46"/>
    <p:sldId id="401" r:id="rId47"/>
    <p:sldId id="451" r:id="rId48"/>
    <p:sldId id="405" r:id="rId4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48D4357-E11A-4DE5-81E4-49C6B73B5D81}">
          <p14:sldIdLst>
            <p14:sldId id="274"/>
            <p14:sldId id="276"/>
            <p14:sldId id="408"/>
          </p14:sldIdLst>
        </p14:section>
        <p14:section name="World Wide Web" id="{4C6CD7CE-4C5C-4256-BE95-6EC46516E444}">
          <p14:sldIdLst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</p14:sldIdLst>
        </p14:section>
        <p14:section name="Data Formats" id="{11A06554-AC75-4D74-8766-B8E386D18F78}">
          <p14:sldIdLst>
            <p14:sldId id="454"/>
            <p14:sldId id="420"/>
            <p14:sldId id="422"/>
            <p14:sldId id="423"/>
            <p14:sldId id="455"/>
            <p14:sldId id="424"/>
            <p14:sldId id="456"/>
            <p14:sldId id="425"/>
            <p14:sldId id="426"/>
          </p14:sldIdLst>
        </p14:section>
        <p14:section name="The HTTP Protocol" id="{AD65C377-FCE2-4FEA-AE1F-FFA59CEB8BFC}">
          <p14:sldIdLst>
            <p14:sldId id="427"/>
            <p14:sldId id="428"/>
            <p14:sldId id="453"/>
            <p14:sldId id="430"/>
            <p14:sldId id="431"/>
            <p14:sldId id="457"/>
            <p14:sldId id="435"/>
            <p14:sldId id="438"/>
            <p14:sldId id="440"/>
            <p14:sldId id="442"/>
            <p14:sldId id="443"/>
          </p14:sldIdLst>
        </p14:section>
        <p14:section name="AJAX" id="{8E075A05-6044-453E-AD21-B8F41D7A4BB6}">
          <p14:sldIdLst>
            <p14:sldId id="445"/>
            <p14:sldId id="446"/>
          </p14:sldIdLst>
        </p14:section>
        <p14:section name="Web Development Tools" id="{1888D697-2B49-43A6-BDC2-719250E583B8}">
          <p14:sldIdLst>
            <p14:sldId id="447"/>
            <p14:sldId id="458"/>
            <p14:sldId id="459"/>
            <p14:sldId id="460"/>
          </p14:sldIdLst>
        </p14:section>
        <p14:section name="Conclusion" id="{10E03AB1-9AA8-4E86-9A64-D741901E50A2}">
          <p14:sldIdLst>
            <p14:sldId id="349"/>
            <p14:sldId id="401"/>
            <p14:sldId id="451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15" autoAdjust="0"/>
    <p:restoredTop sz="94095" autoAdjust="0"/>
  </p:normalViewPr>
  <p:slideViewPr>
    <p:cSldViewPr>
      <p:cViewPr varScale="1">
        <p:scale>
          <a:sx n="63" d="100"/>
          <a:sy n="63" d="100"/>
        </p:scale>
        <p:origin x="80" y="11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4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8" Type="http://schemas.openxmlformats.org/officeDocument/2006/relationships/slide" Target="slides/slide2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9/25/2017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© Software University Foundation – </a:t>
            </a:r>
            <a:r>
              <a:rPr lang="en-US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>
              <a:solidFill>
                <a:prstClr val="black"/>
              </a:solidFill>
            </a:endParaRPr>
          </a:p>
          <a:p>
            <a:r>
              <a:rPr lang="en-US">
                <a:solidFill>
                  <a:prstClr val="black"/>
                </a:solidFill>
              </a:rPr>
              <a:t>This work is licensed under the </a:t>
            </a:r>
            <a:r>
              <a:rPr lang="en-US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>
                <a:solidFill>
                  <a:prstClr val="black"/>
                </a:solidFill>
              </a:rPr>
              <a:t> </a:t>
            </a:r>
            <a:r>
              <a:rPr lang="en-US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12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081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© Software University Foundation – </a:t>
            </a:r>
            <a:r>
              <a:rPr lang="en-US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>
              <a:solidFill>
                <a:prstClr val="black"/>
              </a:solidFill>
            </a:endParaRPr>
          </a:p>
          <a:p>
            <a:r>
              <a:rPr lang="en-US">
                <a:solidFill>
                  <a:prstClr val="black"/>
                </a:solidFill>
              </a:rPr>
              <a:t>This work is licensed under the </a:t>
            </a:r>
            <a:r>
              <a:rPr lang="en-US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>
                <a:solidFill>
                  <a:prstClr val="black"/>
                </a:solidFill>
              </a:rPr>
              <a:t> </a:t>
            </a:r>
            <a:r>
              <a:rPr lang="en-US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720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6049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3318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CF989F-2540-4A1F-95BB-19F8DB837FED}" type="slidenum">
              <a:rPr lang="en-US"/>
              <a:pPr/>
              <a:t>23</a:t>
            </a:fld>
            <a:r>
              <a:rPr lang="en-US" dirty="0"/>
              <a:t>##</a:t>
            </a: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84745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5962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0324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630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© Software University Foundation – </a:t>
            </a:r>
            <a:r>
              <a:rPr lang="en-US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>
              <a:solidFill>
                <a:prstClr val="black"/>
              </a:solidFill>
            </a:endParaRPr>
          </a:p>
          <a:p>
            <a:r>
              <a:rPr lang="en-US">
                <a:solidFill>
                  <a:prstClr val="black"/>
                </a:solidFill>
              </a:rPr>
              <a:t>This work is licensed under the </a:t>
            </a:r>
            <a:r>
              <a:rPr lang="en-US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>
                <a:solidFill>
                  <a:prstClr val="black"/>
                </a:solidFill>
              </a:rPr>
              <a:t> </a:t>
            </a:r>
            <a:r>
              <a:rPr lang="en-US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799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215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270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mtClean="0">
              <a:solidFill>
                <a:prstClr val="black"/>
              </a:solidFill>
            </a:endParaRPr>
          </a:p>
          <a:p>
            <a:r>
              <a:rPr lang="en-US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702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259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558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851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10000" b="1" dirty="0" smtClean="0">
                <a:solidFill>
                  <a:srgbClr val="F3BE60"/>
                </a:solidFill>
              </a:rPr>
              <a:t>Questions?</a:t>
            </a:r>
            <a:endParaRPr lang="en-US" sz="100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4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46155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9/25/2017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754940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6827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7781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37528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646710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9/25/2017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86612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989516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7024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9/25/2017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156612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5165485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9/25/2017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285480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281017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05286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71544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E6A51476-2B36-4F63-93E5-C28847B41FA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362F6090-8C0A-4DE2-B61B-6248FD7761C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3219238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9/25/2017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07380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44527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7161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9/25/2017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08087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9/25/2017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33289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9/25/2017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86636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9/25/2017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61310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hrome.com/devtools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hyperlink" Target="https://addons.mozilla.org/bg/firefox/addon/firebug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ddons.mozilla.org/bg/firefox/addon/restclient/" TargetMode="External"/><Relationship Id="rId2" Type="http://schemas.openxmlformats.org/officeDocument/2006/relationships/hyperlink" Target="https://chrome.google.com/webstore/detail/postman/fhbjgbiflinjbdggehcddcbncdddomop" TargetMode="Externa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lerik.com/fiddler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1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38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5" Type="http://schemas.openxmlformats.org/officeDocument/2006/relationships/image" Target="../media/image42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4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9.png"/><Relationship Id="rId14" Type="http://schemas.openxmlformats.org/officeDocument/2006/relationships/hyperlink" Target="http://www.telenor.bg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305" TargetMode="External"/><Relationship Id="rId4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45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/>
              <a:t>Web Technologies Basics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HTTP, Servers, Clients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576164">
            <a:off x="4872818" y="3806198"/>
            <a:ext cx="1982402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Express.js 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Development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59EDAB68-3787-4615-BBA2-C1A8F5FC8D5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9309" y="3536755"/>
            <a:ext cx="4517154" cy="2545286"/>
          </a:xfrm>
          <a:prstGeom prst="roundRect">
            <a:avLst/>
          </a:prstGeom>
          <a:effectLst>
            <a:softEdge rad="127000"/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25661">
            <a:off x="6577112" y="4949709"/>
            <a:ext cx="1151113" cy="115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/>
          <p:cNvSpPr/>
          <p:nvPr/>
        </p:nvSpPr>
        <p:spPr>
          <a:xfrm>
            <a:off x="962021" y="1205161"/>
            <a:ext cx="799896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ectangle: Rounded Corners 19"/>
          <p:cNvSpPr/>
          <p:nvPr/>
        </p:nvSpPr>
        <p:spPr>
          <a:xfrm>
            <a:off x="2217459" y="1213444"/>
            <a:ext cx="1719537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ectangle: Rounded Corners 20"/>
          <p:cNvSpPr/>
          <p:nvPr/>
        </p:nvSpPr>
        <p:spPr>
          <a:xfrm>
            <a:off x="4087294" y="1213444"/>
            <a:ext cx="667008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Rectangle: Rounded Corners 21"/>
          <p:cNvSpPr/>
          <p:nvPr/>
        </p:nvSpPr>
        <p:spPr>
          <a:xfrm>
            <a:off x="4920990" y="1213444"/>
            <a:ext cx="2368805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Rectangle: Rounded Corners 22"/>
          <p:cNvSpPr/>
          <p:nvPr/>
        </p:nvSpPr>
        <p:spPr>
          <a:xfrm>
            <a:off x="7456483" y="1213444"/>
            <a:ext cx="2160791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Rectangle: Rounded Corners 23"/>
          <p:cNvSpPr/>
          <p:nvPr/>
        </p:nvSpPr>
        <p:spPr>
          <a:xfrm>
            <a:off x="9818683" y="1213444"/>
            <a:ext cx="1430082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700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2510971"/>
            <a:ext cx="11804822" cy="4210505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3000" dirty="0"/>
              <a:t>URL is a formatted string, consisting of:</a:t>
            </a:r>
          </a:p>
          <a:p>
            <a:pPr lvl="1"/>
            <a:r>
              <a:rPr lang="en-US" sz="2800" dirty="0"/>
              <a:t>Protocol for communicating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http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ftp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https</a:t>
            </a:r>
            <a:r>
              <a:rPr lang="en-US" sz="2800" dirty="0"/>
              <a:t>...) – HTTP in most cases</a:t>
            </a:r>
          </a:p>
          <a:p>
            <a:pPr lvl="1"/>
            <a:r>
              <a:rPr lang="en-US" sz="2800" dirty="0"/>
              <a:t>Host or IP address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www.softuni.bg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gmail.com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127.0.0.1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web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Port (the default port is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80</a:t>
            </a:r>
            <a:r>
              <a:rPr lang="en-US" sz="2800" dirty="0"/>
              <a:t>) – a number in range [0…65535]</a:t>
            </a:r>
          </a:p>
          <a:p>
            <a:pPr lvl="1"/>
            <a:r>
              <a:rPr lang="en-US" sz="2800" dirty="0"/>
              <a:t>Path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/forum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/path/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index.php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Query string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?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id=27&amp;lang=en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Fragment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#lectures</a:t>
            </a:r>
            <a:r>
              <a:rPr lang="en-US" sz="2800" dirty="0"/>
              <a:t>) – used on the client to navigate to some section</a:t>
            </a:r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solidFill>
                  <a:schemeClr val="tx2">
                    <a:lumMod val="75000"/>
                  </a:schemeClr>
                </a:solidFill>
              </a:rPr>
              <a:t>Uniform Resource Locator</a:t>
            </a:r>
            <a:r>
              <a:rPr lang="en-US" sz="3600"/>
              <a:t> (URL)</a:t>
            </a:r>
            <a:endParaRPr lang="en-US" sz="3600" dirty="0"/>
          </a:p>
        </p:txBody>
      </p:sp>
      <p:sp>
        <p:nvSpPr>
          <p:cNvPr id="470020" name="Rectangle 4"/>
          <p:cNvSpPr>
            <a:spLocks noChangeArrowheads="1"/>
          </p:cNvSpPr>
          <p:nvPr/>
        </p:nvSpPr>
        <p:spPr bwMode="auto">
          <a:xfrm>
            <a:off x="962021" y="1216803"/>
            <a:ext cx="10366376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http://mysite.com:8080/demo/index.php?id=27&amp;lang=en#lectures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836612" y="1688004"/>
            <a:ext cx="1129752" cy="704974"/>
            <a:chOff x="836612" y="1688004"/>
            <a:chExt cx="1129752" cy="704974"/>
          </a:xfrm>
        </p:grpSpPr>
        <p:sp>
          <p:nvSpPr>
            <p:cNvPr id="3" name="Right Brace 2"/>
            <p:cNvSpPr/>
            <p:nvPr/>
          </p:nvSpPr>
          <p:spPr>
            <a:xfrm rot="5400000">
              <a:off x="1287357" y="1442044"/>
              <a:ext cx="228600" cy="720519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36612" y="1992868"/>
              <a:ext cx="1129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prstClr val="white"/>
                  </a:solidFill>
                </a:rPr>
                <a:t>Protocol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260597" y="1688004"/>
            <a:ext cx="1676400" cy="699801"/>
            <a:chOff x="2260597" y="1688004"/>
            <a:chExt cx="1676400" cy="699801"/>
          </a:xfrm>
        </p:grpSpPr>
        <p:sp>
          <p:nvSpPr>
            <p:cNvPr id="9" name="Right Brace 8"/>
            <p:cNvSpPr/>
            <p:nvPr/>
          </p:nvSpPr>
          <p:spPr>
            <a:xfrm rot="5400000">
              <a:off x="2984497" y="964104"/>
              <a:ext cx="228600" cy="1676400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04649" y="1987695"/>
              <a:ext cx="807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prstClr val="white"/>
                  </a:solidFill>
                </a:rPr>
                <a:t>Host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098923" y="1688004"/>
            <a:ext cx="667008" cy="699800"/>
            <a:chOff x="4098923" y="1688004"/>
            <a:chExt cx="667008" cy="699800"/>
          </a:xfrm>
        </p:grpSpPr>
        <p:sp>
          <p:nvSpPr>
            <p:cNvPr id="11" name="Right Brace 10"/>
            <p:cNvSpPr/>
            <p:nvPr/>
          </p:nvSpPr>
          <p:spPr>
            <a:xfrm rot="5400000">
              <a:off x="4314694" y="1476996"/>
              <a:ext cx="228600" cy="650616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098923" y="1987694"/>
              <a:ext cx="6670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prstClr val="white"/>
                  </a:solidFill>
                </a:rPr>
                <a:t>Port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913307" y="1688005"/>
            <a:ext cx="2376489" cy="699799"/>
            <a:chOff x="4913307" y="1688005"/>
            <a:chExt cx="2376489" cy="699799"/>
          </a:xfrm>
        </p:grpSpPr>
        <p:sp>
          <p:nvSpPr>
            <p:cNvPr id="13" name="Right Brace 12"/>
            <p:cNvSpPr/>
            <p:nvPr/>
          </p:nvSpPr>
          <p:spPr>
            <a:xfrm rot="5400000">
              <a:off x="5987251" y="614061"/>
              <a:ext cx="228601" cy="2376489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775063" y="1987694"/>
              <a:ext cx="6670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prstClr val="white"/>
                  </a:solidFill>
                </a:rPr>
                <a:t>Path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442195" y="1688005"/>
            <a:ext cx="2209801" cy="1007575"/>
            <a:chOff x="7442195" y="1688005"/>
            <a:chExt cx="2209801" cy="100757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8432794" y="697406"/>
              <a:ext cx="228603" cy="2209801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823197" y="1987694"/>
              <a:ext cx="14386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prstClr val="white"/>
                  </a:solidFill>
                </a:rPr>
                <a:t>Query String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719642" y="1688003"/>
            <a:ext cx="1529124" cy="693824"/>
            <a:chOff x="9719642" y="1688003"/>
            <a:chExt cx="1529124" cy="693824"/>
          </a:xfrm>
        </p:grpSpPr>
        <p:sp>
          <p:nvSpPr>
            <p:cNvPr id="17" name="Right Brace 16"/>
            <p:cNvSpPr/>
            <p:nvPr/>
          </p:nvSpPr>
          <p:spPr>
            <a:xfrm rot="5400000">
              <a:off x="10375895" y="1116503"/>
              <a:ext cx="228601" cy="1371601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719642" y="1981717"/>
              <a:ext cx="152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prstClr val="white"/>
                  </a:solidFill>
                </a:rPr>
                <a:t>Fragment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800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0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0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0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70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70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70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animBg="1"/>
      <p:bldP spid="19" grpId="1" uiExpand="1" animBg="1"/>
      <p:bldP spid="20" grpId="0" uiExpand="1" animBg="1"/>
      <p:bldP spid="20" grpId="1" uiExpand="1" animBg="1"/>
      <p:bldP spid="21" grpId="0" uiExpand="1" animBg="1"/>
      <p:bldP spid="21" grpId="1" uiExpand="1" animBg="1"/>
      <p:bldP spid="22" grpId="0" uiExpand="1" animBg="1"/>
      <p:bldP spid="22" grpId="1" uiExpand="1" animBg="1"/>
      <p:bldP spid="23" grpId="0" uiExpand="1" animBg="1"/>
      <p:bldP spid="23" grpId="1" animBg="1"/>
      <p:bldP spid="24" grpId="0" animBg="1"/>
      <p:bldP spid="470019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URLs are </a:t>
            </a:r>
            <a:r>
              <a:rPr lang="en-US" dirty="0">
                <a:solidFill>
                  <a:schemeClr val="accent1"/>
                </a:solidFill>
              </a:rPr>
              <a:t>encoded</a:t>
            </a:r>
            <a:r>
              <a:rPr lang="en-US" dirty="0"/>
              <a:t> according RFC 1738: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All other characters are </a:t>
            </a:r>
            <a:r>
              <a:rPr lang="en-US" dirty="0">
                <a:solidFill>
                  <a:schemeClr val="accent1"/>
                </a:solidFill>
              </a:rPr>
              <a:t>escaped</a:t>
            </a:r>
            <a:r>
              <a:rPr lang="en-US" dirty="0"/>
              <a:t> with the formula: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Example</a:t>
            </a:r>
            <a:r>
              <a:rPr lang="en-US" dirty="0"/>
              <a:t>: </a:t>
            </a:r>
            <a:r>
              <a:rPr lang="en-US" dirty="0">
                <a:solidFill>
                  <a:schemeClr val="accent1"/>
                </a:solidFill>
              </a:rPr>
              <a:t>space</a:t>
            </a:r>
            <a:r>
              <a:rPr lang="en-US" dirty="0"/>
              <a:t> has decimal code 32, in </a:t>
            </a:r>
            <a:r>
              <a:rPr lang="en-US" dirty="0">
                <a:solidFill>
                  <a:schemeClr val="accent1"/>
                </a:solidFill>
              </a:rPr>
              <a:t>hex</a:t>
            </a:r>
            <a:r>
              <a:rPr lang="en-US" dirty="0"/>
              <a:t> – 20, so space in URL becomes </a:t>
            </a:r>
            <a:r>
              <a:rPr lang="en-US" dirty="0">
                <a:solidFill>
                  <a:schemeClr val="accent1"/>
                </a:solidFill>
              </a:rPr>
              <a:t>%20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Space</a:t>
            </a:r>
            <a:r>
              <a:rPr lang="en-US" dirty="0"/>
              <a:t> can also be </a:t>
            </a:r>
            <a:r>
              <a:rPr lang="en-US" dirty="0">
                <a:solidFill>
                  <a:schemeClr val="accent1"/>
                </a:solidFill>
              </a:rPr>
              <a:t>encoded</a:t>
            </a:r>
            <a:r>
              <a:rPr lang="en-US" dirty="0"/>
              <a:t> as "</a:t>
            </a:r>
            <a:r>
              <a:rPr lang="en-US" dirty="0">
                <a:solidFill>
                  <a:schemeClr val="accent1"/>
                </a:solidFill>
              </a:rPr>
              <a:t>+</a:t>
            </a:r>
            <a:r>
              <a:rPr lang="en-US" dirty="0"/>
              <a:t>"</a:t>
            </a:r>
            <a:endParaRPr lang="bg-BG" dirty="0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URL Encoding</a:t>
            </a:r>
            <a:endParaRPr lang="bg-BG" dirty="0"/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608012" y="1981200"/>
            <a:ext cx="9599611" cy="10572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“... Only alphanumeric [0-9a-zA-Z], the special characters $-_.+!*'() and reserved characters used for their reserved purposes may be used unencoded within an URL.”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1" y="3942212"/>
            <a:ext cx="9599611" cy="413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%[character hex code in ISO-Latin character set]</a:t>
            </a:r>
          </a:p>
        </p:txBody>
      </p:sp>
    </p:spTree>
    <p:extLst>
      <p:ext uri="{BB962C8B-B14F-4D97-AF65-F5344CB8AC3E}">
        <p14:creationId xmlns:p14="http://schemas.microsoft.com/office/powerpoint/2010/main" val="1521234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3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3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3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3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3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572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3800"/>
              </a:spcBef>
            </a:pPr>
            <a:r>
              <a:rPr lang="en-US" dirty="0"/>
              <a:t>Some </a:t>
            </a:r>
            <a:r>
              <a:rPr lang="en-US" dirty="0">
                <a:solidFill>
                  <a:schemeClr val="accent1"/>
                </a:solidFill>
              </a:rPr>
              <a:t>valid</a:t>
            </a:r>
            <a:r>
              <a:rPr lang="en-US" dirty="0"/>
              <a:t> URLs</a:t>
            </a:r>
            <a:r>
              <a:rPr lang="en-US" dirty="0" smtClean="0"/>
              <a:t>:</a:t>
            </a:r>
            <a:endParaRPr lang="en-US" dirty="0"/>
          </a:p>
          <a:p>
            <a:pPr>
              <a:spcBef>
                <a:spcPts val="14400"/>
              </a:spcBef>
            </a:pPr>
            <a:r>
              <a:rPr lang="en-US" dirty="0" smtClean="0"/>
              <a:t>Some </a:t>
            </a:r>
            <a:r>
              <a:rPr lang="en-US" dirty="0" smtClean="0">
                <a:solidFill>
                  <a:schemeClr val="accent1"/>
                </a:solidFill>
              </a:rPr>
              <a:t>invalid</a:t>
            </a:r>
            <a:r>
              <a:rPr lang="en-US" dirty="0" smtClean="0"/>
              <a:t> URLs: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URL – Examples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1832499"/>
            <a:ext cx="9448800" cy="7355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http://www.google.bg/search?sourceid=navclient&amp;ie=UTF-8&amp;rlz=1T4GGLL_enBG369BG369&amp;q=http+get+vs+post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2" y="2785818"/>
            <a:ext cx="9448798" cy="7355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http://bg.wikipedia.org:80/wiki/%D0%A2%D0%B5%D0%BB%D0%B5%D1%80%D0%B8%D0%B3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8012" y="4296340"/>
            <a:ext cx="9448798" cy="413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http://www.google.bg/search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?&amp;q=C# .NET 4.0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08012" y="5510528"/>
            <a:ext cx="9448798" cy="413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http://www.google.bg/search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?&amp;q=</a:t>
            </a:r>
            <a:r>
              <a:rPr lang="bg-BG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бира</a:t>
            </a:r>
            <a:endParaRPr lang="en-US" sz="2200" b="1" noProof="1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96264" y="4903434"/>
            <a:ext cx="9448798" cy="413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http://www.google.bg/search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?q=C%23+.NET+4.0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08012" y="6117621"/>
            <a:ext cx="9448798" cy="413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www.google.bg/search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?q=%D0%B1%D0%B8%D1%80%D0%B0</a:t>
            </a:r>
            <a:endParaRPr lang="en-US" sz="2200" b="1" noProof="1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87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</a:t>
            </a:r>
            <a:r>
              <a:rPr lang="en-US" dirty="0">
                <a:solidFill>
                  <a:schemeClr val="accent1"/>
                </a:solidFill>
              </a:rPr>
              <a:t>physical</a:t>
            </a:r>
            <a:r>
              <a:rPr lang="en-US" dirty="0"/>
              <a:t> servers </a:t>
            </a:r>
            <a:r>
              <a:rPr lang="en-US" dirty="0">
                <a:solidFill>
                  <a:schemeClr val="accent1"/>
                </a:solidFill>
              </a:rPr>
              <a:t>have</a:t>
            </a:r>
            <a:r>
              <a:rPr lang="en-US" dirty="0"/>
              <a:t> hardware</a:t>
            </a:r>
          </a:p>
          <a:p>
            <a:r>
              <a:rPr lang="en-US" dirty="0"/>
              <a:t>Web servers are </a:t>
            </a:r>
            <a:r>
              <a:rPr lang="en-US" dirty="0">
                <a:solidFill>
                  <a:schemeClr val="accent1"/>
                </a:solidFill>
              </a:rPr>
              <a:t>software products </a:t>
            </a:r>
            <a:r>
              <a:rPr lang="en-US" dirty="0"/>
              <a:t>that use the </a:t>
            </a:r>
            <a:r>
              <a:rPr lang="en-US" dirty="0">
                <a:solidFill>
                  <a:schemeClr val="accent1"/>
                </a:solidFill>
              </a:rPr>
              <a:t>operating  system </a:t>
            </a:r>
            <a:r>
              <a:rPr lang="en-US" dirty="0"/>
              <a:t>to handle web </a:t>
            </a:r>
            <a:r>
              <a:rPr lang="en-US" dirty="0">
                <a:solidFill>
                  <a:schemeClr val="accent1"/>
                </a:solidFill>
              </a:rPr>
              <a:t>requests</a:t>
            </a:r>
          </a:p>
          <a:p>
            <a:pPr lvl="1"/>
            <a:r>
              <a:rPr lang="en-US" dirty="0"/>
              <a:t>Web servers </a:t>
            </a:r>
            <a:r>
              <a:rPr lang="en-US" dirty="0">
                <a:solidFill>
                  <a:schemeClr val="accent1"/>
                </a:solidFill>
              </a:rPr>
              <a:t>serve</a:t>
            </a:r>
            <a:r>
              <a:rPr lang="en-US" dirty="0"/>
              <a:t> Web content</a:t>
            </a:r>
          </a:p>
          <a:p>
            <a:r>
              <a:rPr lang="en-US" dirty="0"/>
              <a:t>These requests are </a:t>
            </a:r>
            <a:r>
              <a:rPr lang="en-US" dirty="0">
                <a:solidFill>
                  <a:schemeClr val="accent1"/>
                </a:solidFill>
              </a:rPr>
              <a:t>redirected</a:t>
            </a:r>
            <a:r>
              <a:rPr lang="en-US" dirty="0"/>
              <a:t> to other software products (Node.js, ASP.NET, PHP, etc.), </a:t>
            </a:r>
            <a:r>
              <a:rPr lang="en-US" dirty="0">
                <a:solidFill>
                  <a:schemeClr val="accent1"/>
                </a:solidFill>
              </a:rPr>
              <a:t>depending</a:t>
            </a:r>
            <a:r>
              <a:rPr lang="en-US" dirty="0"/>
              <a:t> on the web server settings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 the Web Servers Do?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68757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78287" y="4191000"/>
            <a:ext cx="7924800" cy="820600"/>
          </a:xfrm>
        </p:spPr>
        <p:txBody>
          <a:bodyPr/>
          <a:lstStyle/>
          <a:p>
            <a:r>
              <a:rPr lang="en-US" dirty="0" smtClean="0"/>
              <a:t>HTML, XML</a:t>
            </a:r>
            <a:r>
              <a:rPr lang="en-US" dirty="0"/>
              <a:t>, JSON, RSS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5812" y="5105400"/>
            <a:ext cx="7924800" cy="1365365"/>
          </a:xfrm>
        </p:spPr>
        <p:txBody>
          <a:bodyPr/>
          <a:lstStyle/>
          <a:p>
            <a:r>
              <a:rPr lang="en-US" dirty="0"/>
              <a:t>Comparing the Common </a:t>
            </a:r>
            <a:r>
              <a:rPr lang="en-US" dirty="0" smtClean="0"/>
              <a:t>Web Data </a:t>
            </a:r>
            <a:r>
              <a:rPr lang="en-US" dirty="0"/>
              <a:t>Formats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12" y="1304246"/>
            <a:ext cx="1905000" cy="190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2305">
            <a:off x="7409030" y="1848019"/>
            <a:ext cx="1410833" cy="14108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3477">
            <a:off x="2280385" y="1719914"/>
            <a:ext cx="1667041" cy="166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1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710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H</a:t>
            </a:r>
            <a:r>
              <a:rPr lang="en-US" dirty="0"/>
              <a:t>yper </a:t>
            </a:r>
            <a:r>
              <a:rPr lang="en-US" dirty="0">
                <a:solidFill>
                  <a:schemeClr val="accent1"/>
                </a:solidFill>
              </a:rPr>
              <a:t>T</a:t>
            </a:r>
            <a:r>
              <a:rPr lang="en-US" dirty="0"/>
              <a:t>ext </a:t>
            </a:r>
            <a:r>
              <a:rPr lang="en-US" dirty="0">
                <a:solidFill>
                  <a:schemeClr val="accent1"/>
                </a:solidFill>
              </a:rPr>
              <a:t>M</a:t>
            </a:r>
            <a:r>
              <a:rPr lang="en-US" dirty="0"/>
              <a:t>arkup </a:t>
            </a:r>
            <a:r>
              <a:rPr lang="en-US" dirty="0">
                <a:solidFill>
                  <a:schemeClr val="accent1"/>
                </a:solidFill>
              </a:rPr>
              <a:t>L</a:t>
            </a:r>
            <a:r>
              <a:rPr lang="en-US" dirty="0"/>
              <a:t>anguage (HTML)</a:t>
            </a:r>
          </a:p>
          <a:p>
            <a:pPr lvl="1"/>
            <a:r>
              <a:rPr lang="en-US" dirty="0"/>
              <a:t>Notation for </a:t>
            </a:r>
            <a:r>
              <a:rPr lang="en-US" dirty="0">
                <a:solidFill>
                  <a:schemeClr val="accent1"/>
                </a:solidFill>
              </a:rPr>
              <a:t>describing</a:t>
            </a:r>
            <a:r>
              <a:rPr lang="en-US" dirty="0"/>
              <a:t> formatted </a:t>
            </a:r>
            <a:r>
              <a:rPr lang="en-US" dirty="0">
                <a:solidFill>
                  <a:schemeClr val="accent1"/>
                </a:solidFill>
              </a:rPr>
              <a:t>text</a:t>
            </a:r>
            <a:r>
              <a:rPr lang="en-US" dirty="0"/>
              <a:t> with images and hyperlinks</a:t>
            </a:r>
          </a:p>
          <a:p>
            <a:pPr lvl="1"/>
            <a:r>
              <a:rPr lang="en-US" dirty="0"/>
              <a:t>Interpreted and </a:t>
            </a:r>
            <a:r>
              <a:rPr lang="en-US" dirty="0">
                <a:solidFill>
                  <a:schemeClr val="accent1"/>
                </a:solidFill>
              </a:rPr>
              <a:t>displayed</a:t>
            </a:r>
            <a:r>
              <a:rPr lang="en-US" dirty="0"/>
              <a:t> by the Web browsers</a:t>
            </a:r>
          </a:p>
          <a:p>
            <a:r>
              <a:rPr lang="en-US" dirty="0"/>
              <a:t>A Web (HTML) page </a:t>
            </a:r>
            <a:r>
              <a:rPr lang="en-US" dirty="0">
                <a:solidFill>
                  <a:schemeClr val="accent1"/>
                </a:solidFill>
              </a:rPr>
              <a:t>consists</a:t>
            </a:r>
            <a:r>
              <a:rPr lang="en-US" dirty="0"/>
              <a:t> of:</a:t>
            </a:r>
          </a:p>
          <a:p>
            <a:pPr lvl="1"/>
            <a:r>
              <a:rPr lang="en-US" dirty="0"/>
              <a:t>HTML file</a:t>
            </a:r>
          </a:p>
          <a:p>
            <a:pPr lvl="1"/>
            <a:r>
              <a:rPr lang="en-US" dirty="0"/>
              <a:t>CSS stylesheet file (optional)</a:t>
            </a:r>
          </a:p>
          <a:p>
            <a:pPr lvl="1"/>
            <a:r>
              <a:rPr lang="en-US" dirty="0"/>
              <a:t>A bunch of images (optional)</a:t>
            </a:r>
          </a:p>
          <a:p>
            <a:pPr lvl="1"/>
            <a:r>
              <a:rPr lang="en-US" dirty="0"/>
              <a:t>Other resources (optional)</a:t>
            </a:r>
          </a:p>
        </p:txBody>
      </p:sp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02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1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1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1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1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1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 – Example</a:t>
            </a:r>
            <a:endParaRPr lang="bg-BG" dirty="0"/>
          </a:p>
        </p:txBody>
      </p:sp>
      <p:sp>
        <p:nvSpPr>
          <p:cNvPr id="472067" name="Rectangle 3"/>
          <p:cNvSpPr>
            <a:spLocks noChangeArrowheads="1"/>
          </p:cNvSpPr>
          <p:nvPr/>
        </p:nvSpPr>
        <p:spPr bwMode="auto">
          <a:xfrm>
            <a:off x="311135" y="1295400"/>
            <a:ext cx="11469688" cy="49688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&lt;head&gt;&lt;title&gt;HTML Example&lt;/title&gt;&lt;/head&gt;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&lt;h1&gt;Heading 1&lt;/h1&gt;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&lt;h2&gt;Sub heading 2&lt;/h2&gt;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&lt;h3&gt;Sub heading 3&lt;/h3&gt;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first paragraph&lt;/p&gt;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second paragraph&lt;/p&gt;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align="center"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style="background:skyblue"&gt;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 is a div&lt;/div&gt;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6463617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XML </a:t>
            </a:r>
            <a:r>
              <a:rPr lang="en-US" dirty="0" smtClean="0"/>
              <a:t>stands for E</a:t>
            </a:r>
            <a:r>
              <a:rPr lang="en-US" dirty="0" smtClean="0">
                <a:solidFill>
                  <a:schemeClr val="accent1"/>
                </a:solidFill>
              </a:rPr>
              <a:t>x</a:t>
            </a:r>
            <a:r>
              <a:rPr lang="en-US" dirty="0" smtClean="0"/>
              <a:t>tensible </a:t>
            </a:r>
            <a:r>
              <a:rPr lang="en-US" dirty="0" smtClean="0">
                <a:solidFill>
                  <a:schemeClr val="accent1"/>
                </a:solidFill>
              </a:rPr>
              <a:t>M</a:t>
            </a:r>
            <a:r>
              <a:rPr lang="en-US" dirty="0" smtClean="0"/>
              <a:t>arkup </a:t>
            </a:r>
            <a:r>
              <a:rPr lang="en-US" dirty="0" smtClean="0">
                <a:solidFill>
                  <a:schemeClr val="accent1"/>
                </a:solidFill>
              </a:rPr>
              <a:t>L</a:t>
            </a:r>
            <a:r>
              <a:rPr lang="en-US" dirty="0" smtClean="0"/>
              <a:t>anguage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Text-based</a:t>
            </a:r>
            <a:r>
              <a:rPr lang="en-US" dirty="0" smtClean="0"/>
              <a:t> format</a:t>
            </a:r>
          </a:p>
          <a:p>
            <a:pPr lvl="1"/>
            <a:r>
              <a:rPr lang="en-US" dirty="0" smtClean="0"/>
              <a:t>Provide </a:t>
            </a:r>
            <a:r>
              <a:rPr lang="en-US" dirty="0">
                <a:solidFill>
                  <a:schemeClr val="accent1"/>
                </a:solidFill>
              </a:rPr>
              <a:t>data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meta-data</a:t>
            </a:r>
            <a:r>
              <a:rPr lang="en-US" dirty="0"/>
              <a:t> in the same time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XML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98090" y="3429000"/>
            <a:ext cx="10992644" cy="29138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&lt;?xml version="1.0"?&gt;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&lt;library&gt;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&lt;book&gt;&lt;title&gt;HTML 5&lt;/title&gt;&lt;author&gt;Bay Ivan&lt;/author&gt;&lt;/book&gt;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&lt;book&gt;&lt;title&gt;WPF 4&lt;/title&gt;&lt;author&gt;Microsoft&lt;/author&gt;&lt;/book&gt;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&lt;book&gt;&lt;title&gt;WCF 4&lt;/title&gt;&lt;author&gt;Kaka Mara&lt;/author&gt;&lt;/book&gt;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&lt;book&gt;&lt;title&gt;UML 2.0&lt;/title&gt;&lt;author&gt;Bay Ali&lt;/author&gt;&lt;/book&gt;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&lt;/library&gt;</a:t>
            </a:r>
          </a:p>
        </p:txBody>
      </p:sp>
    </p:spTree>
    <p:extLst>
      <p:ext uri="{BB962C8B-B14F-4D97-AF65-F5344CB8AC3E}">
        <p14:creationId xmlns:p14="http://schemas.microsoft.com/office/powerpoint/2010/main" val="97757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– </a:t>
            </a:r>
            <a:r>
              <a:rPr lang="en-US" dirty="0"/>
              <a:t>Example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996728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JSON (</a:t>
            </a:r>
            <a:r>
              <a:rPr lang="en-US" dirty="0">
                <a:solidFill>
                  <a:schemeClr val="accent1"/>
                </a:solidFill>
              </a:rPr>
              <a:t>J</a:t>
            </a:r>
            <a:r>
              <a:rPr lang="en-US" dirty="0"/>
              <a:t>ava</a:t>
            </a:r>
            <a:r>
              <a:rPr lang="en-US" dirty="0">
                <a:solidFill>
                  <a:schemeClr val="accent1"/>
                </a:solidFill>
              </a:rPr>
              <a:t>S</a:t>
            </a:r>
            <a:r>
              <a:rPr lang="en-US" dirty="0"/>
              <a:t>cript </a:t>
            </a:r>
            <a:r>
              <a:rPr lang="en-US" dirty="0">
                <a:solidFill>
                  <a:schemeClr val="accent1"/>
                </a:solidFill>
              </a:rPr>
              <a:t>O</a:t>
            </a:r>
            <a:r>
              <a:rPr lang="en-US" dirty="0"/>
              <a:t>bject </a:t>
            </a:r>
            <a:r>
              <a:rPr lang="en-US" dirty="0">
                <a:solidFill>
                  <a:schemeClr val="accent1"/>
                </a:solidFill>
              </a:rPr>
              <a:t>N</a:t>
            </a:r>
            <a:r>
              <a:rPr lang="en-US" dirty="0"/>
              <a:t>otation)</a:t>
            </a:r>
          </a:p>
          <a:p>
            <a:pPr lvl="1"/>
            <a:r>
              <a:rPr lang="en-US" dirty="0"/>
              <a:t>Standard for </a:t>
            </a:r>
            <a:r>
              <a:rPr lang="en-US" dirty="0">
                <a:solidFill>
                  <a:schemeClr val="accent1"/>
                </a:solidFill>
              </a:rPr>
              <a:t>representing</a:t>
            </a:r>
            <a:r>
              <a:rPr lang="en-US" dirty="0"/>
              <a:t> simple data structures  and associative arrays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Lightweight</a:t>
            </a:r>
            <a:r>
              <a:rPr lang="en-US" dirty="0"/>
              <a:t> text-based open </a:t>
            </a:r>
            <a:r>
              <a:rPr lang="en-US" dirty="0" smtClean="0"/>
              <a:t>standard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JSON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114099" y="3936299"/>
            <a:ext cx="9960626" cy="2529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"firstName": "John", 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lastName": "Smith", 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age": 25,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"address": { "streetAddress": "Stud. Grad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36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Sofia" 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7057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r>
              <a:rPr lang="en-US" dirty="0"/>
              <a:t>WWW and URL</a:t>
            </a:r>
          </a:p>
          <a:p>
            <a:r>
              <a:rPr lang="en-US" dirty="0"/>
              <a:t>Common formats</a:t>
            </a:r>
          </a:p>
          <a:p>
            <a:r>
              <a:rPr lang="en-US" dirty="0" smtClean="0"/>
              <a:t>HTTP</a:t>
            </a:r>
            <a:endParaRPr lang="en-US" dirty="0"/>
          </a:p>
          <a:p>
            <a:r>
              <a:rPr lang="en-US" dirty="0"/>
              <a:t>Cookies</a:t>
            </a:r>
          </a:p>
          <a:p>
            <a:r>
              <a:rPr lang="en-US" dirty="0"/>
              <a:t>AJAX</a:t>
            </a:r>
          </a:p>
          <a:p>
            <a:r>
              <a:rPr lang="en-US" dirty="0"/>
              <a:t>Developer Tools</a:t>
            </a:r>
            <a:endParaRPr lang="bg-BG" dirty="0"/>
          </a:p>
        </p:txBody>
      </p:sp>
      <p:pic>
        <p:nvPicPr>
          <p:cNvPr id="5" name="Picture 4" descr="A drawing of a cartoon character&#10;&#10;Description generated with high confidence">
            <a:extLst>
              <a:ext uri="{FF2B5EF4-FFF2-40B4-BE49-F238E27FC236}">
                <a16:creationId xmlns="" xmlns:a16="http://schemas.microsoft.com/office/drawing/2014/main" id="{8A4321C1-0DAC-40C4-A4A0-54B7CB929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  <p:pic>
        <p:nvPicPr>
          <p:cNvPr id="6" name="Picture 5" descr="http://icons.iconseeker.com/png/fullsize/slika-10-location-icons/location-http-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412" y="3104067"/>
            <a:ext cx="2438400" cy="243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– </a:t>
            </a:r>
            <a:r>
              <a:rPr lang="en-US" dirty="0"/>
              <a:t>Example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301260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RSS (</a:t>
            </a:r>
            <a:r>
              <a:rPr lang="en-US" dirty="0">
                <a:solidFill>
                  <a:schemeClr val="accent1"/>
                </a:solidFill>
              </a:rPr>
              <a:t>R</a:t>
            </a:r>
            <a:r>
              <a:rPr lang="en-US" dirty="0"/>
              <a:t>eally </a:t>
            </a:r>
            <a:r>
              <a:rPr lang="en-US" dirty="0">
                <a:solidFill>
                  <a:schemeClr val="accent1"/>
                </a:solidFill>
              </a:rPr>
              <a:t>S</a:t>
            </a:r>
            <a:r>
              <a:rPr lang="en-US" dirty="0"/>
              <a:t>imple </a:t>
            </a:r>
            <a:r>
              <a:rPr lang="en-US" dirty="0">
                <a:solidFill>
                  <a:schemeClr val="accent1"/>
                </a:solidFill>
              </a:rPr>
              <a:t>S</a:t>
            </a:r>
            <a:r>
              <a:rPr lang="en-US" dirty="0"/>
              <a:t>yndication)</a:t>
            </a:r>
          </a:p>
          <a:p>
            <a:pPr lvl="1"/>
            <a:r>
              <a:rPr lang="en-US" dirty="0"/>
              <a:t>Family of </a:t>
            </a:r>
            <a:r>
              <a:rPr lang="en-US" dirty="0">
                <a:solidFill>
                  <a:schemeClr val="accent1"/>
                </a:solidFill>
              </a:rPr>
              <a:t>Web feed </a:t>
            </a:r>
            <a:r>
              <a:rPr lang="en-US" dirty="0"/>
              <a:t>formats for </a:t>
            </a:r>
            <a:r>
              <a:rPr lang="en-US" dirty="0">
                <a:solidFill>
                  <a:schemeClr val="accent1"/>
                </a:solidFill>
              </a:rPr>
              <a:t>publishing</a:t>
            </a:r>
            <a:r>
              <a:rPr lang="en-US" dirty="0"/>
              <a:t> frequently updated works</a:t>
            </a:r>
          </a:p>
          <a:p>
            <a:pPr lvl="2"/>
            <a:r>
              <a:rPr lang="en-US" dirty="0"/>
              <a:t>E.g. blog entries, news headlines, videos, etc.</a:t>
            </a:r>
          </a:p>
          <a:p>
            <a:pPr lvl="1"/>
            <a:r>
              <a:rPr lang="en-US" dirty="0"/>
              <a:t>Based on </a:t>
            </a:r>
            <a:r>
              <a:rPr lang="en-US" dirty="0">
                <a:solidFill>
                  <a:schemeClr val="accent1"/>
                </a:solidFill>
              </a:rPr>
              <a:t>XML</a:t>
            </a:r>
            <a:r>
              <a:rPr lang="en-US" dirty="0"/>
              <a:t>, with standardized XSD schema</a:t>
            </a:r>
          </a:p>
          <a:p>
            <a:r>
              <a:rPr lang="en-US" dirty="0"/>
              <a:t>RSS documents (feeds) are </a:t>
            </a:r>
            <a:r>
              <a:rPr lang="en-US" dirty="0">
                <a:solidFill>
                  <a:schemeClr val="accent1"/>
                </a:solidFill>
              </a:rPr>
              <a:t>list</a:t>
            </a:r>
            <a:r>
              <a:rPr lang="en-US" dirty="0"/>
              <a:t> of items</a:t>
            </a:r>
          </a:p>
          <a:p>
            <a:pPr lvl="1"/>
            <a:r>
              <a:rPr lang="en-US" dirty="0"/>
              <a:t>Each containing title, author, publish date, summarized text, and metadata</a:t>
            </a:r>
          </a:p>
          <a:p>
            <a:r>
              <a:rPr lang="en-US" dirty="0"/>
              <a:t>Atom protocol aimed to enhance / replace RSS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RSS –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4747" y="1126737"/>
            <a:ext cx="11506200" cy="53142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&lt;?xml version="1.0" encoding="utf-8" ?&gt;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&lt;rss version="2.0"&gt;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&lt;channel&gt;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&lt;title&gt;W3Schools Home Page&lt;/title&gt;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&lt;link&gt;http://www.w3schools.com&lt;/link&gt;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&lt;description&gt;Free web building tutorials&lt;/description&gt;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&lt;item&gt;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&lt;title&gt;RSS Tutorial&lt;/title&gt;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&lt;link&gt;http://www.w3schools.com/rss&lt;/link&gt;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&lt;description&gt;New RSS tutorial on W3Schools&lt;/description&gt;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&lt;/item&gt;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&lt;item&gt;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&lt;title&gt;XML Tutorial&lt;/title&gt;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&lt;link&gt;http://www.w3schools.com/xml&lt;/link&gt;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&lt;description&gt;New XML tutorial on W3Schools&lt;/description&gt;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&lt;/item&gt;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&lt;/channel&gt;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&lt;/rss&gt;</a:t>
            </a:r>
          </a:p>
        </p:txBody>
      </p:sp>
    </p:spTree>
    <p:extLst>
      <p:ext uri="{BB962C8B-B14F-4D97-AF65-F5344CB8AC3E}">
        <p14:creationId xmlns:p14="http://schemas.microsoft.com/office/powerpoint/2010/main" val="323075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HTTP Protocol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HTTP Works?</a:t>
            </a:r>
            <a:endParaRPr lang="bg-BG" dirty="0"/>
          </a:p>
        </p:txBody>
      </p:sp>
      <p:pic>
        <p:nvPicPr>
          <p:cNvPr id="4" name="Picture 2" descr="&amp;Rcy;&amp;iecy;&amp;zcy;&amp;ucy;&amp;lcy;&amp;tcy;&amp;acy;&amp;tcy; &amp;scy; &amp;icy;&amp;zcy;&amp;ocy;&amp;bcy;&amp;rcy;&amp;acy;&amp;zhcy;&amp;iecy;&amp;ncy;&amp;icy;&amp;iecy; &amp;zcy;&amp;acy; http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12" y="1828800"/>
            <a:ext cx="5486400" cy="283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7663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730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H</a:t>
            </a:r>
            <a:r>
              <a:rPr lang="en-US" dirty="0"/>
              <a:t>yper </a:t>
            </a:r>
            <a:r>
              <a:rPr lang="en-US" dirty="0">
                <a:solidFill>
                  <a:schemeClr val="accent1"/>
                </a:solidFill>
              </a:rPr>
              <a:t>T</a:t>
            </a:r>
            <a:r>
              <a:rPr lang="en-US" dirty="0"/>
              <a:t>ext </a:t>
            </a:r>
            <a:r>
              <a:rPr lang="en-US" dirty="0">
                <a:solidFill>
                  <a:schemeClr val="accent1"/>
                </a:solidFill>
              </a:rPr>
              <a:t>T</a:t>
            </a:r>
            <a:r>
              <a:rPr lang="en-US" dirty="0"/>
              <a:t>ransfer </a:t>
            </a:r>
            <a:r>
              <a:rPr lang="en-US" dirty="0">
                <a:solidFill>
                  <a:schemeClr val="accent1"/>
                </a:solidFill>
              </a:rPr>
              <a:t>P</a:t>
            </a:r>
            <a:r>
              <a:rPr lang="en-US" dirty="0"/>
              <a:t>rotocol (HTTP)</a:t>
            </a:r>
          </a:p>
          <a:p>
            <a:pPr lvl="1"/>
            <a:r>
              <a:rPr lang="en-US" dirty="0"/>
              <a:t>Client-server protocol for </a:t>
            </a:r>
            <a:r>
              <a:rPr lang="en-US" dirty="0">
                <a:solidFill>
                  <a:schemeClr val="accent1"/>
                </a:solidFill>
              </a:rPr>
              <a:t>transferring</a:t>
            </a:r>
            <a:r>
              <a:rPr lang="en-US" dirty="0"/>
              <a:t> Web </a:t>
            </a:r>
            <a:r>
              <a:rPr lang="en-US" dirty="0">
                <a:solidFill>
                  <a:schemeClr val="accent1"/>
                </a:solidFill>
              </a:rPr>
              <a:t>resources</a:t>
            </a:r>
            <a:r>
              <a:rPr lang="en-US" dirty="0"/>
              <a:t> (HTML files, images, styles, etc.)</a:t>
            </a:r>
          </a:p>
          <a:p>
            <a:r>
              <a:rPr lang="en-US" dirty="0"/>
              <a:t>Important properties of HTTP</a:t>
            </a:r>
          </a:p>
          <a:p>
            <a:pPr lvl="1"/>
            <a:r>
              <a:rPr lang="en-US" dirty="0"/>
              <a:t>Request-response model</a:t>
            </a:r>
          </a:p>
          <a:p>
            <a:pPr lvl="1"/>
            <a:r>
              <a:rPr lang="en-US" dirty="0"/>
              <a:t>Text-based format</a:t>
            </a:r>
          </a:p>
          <a:p>
            <a:pPr lvl="1"/>
            <a:r>
              <a:rPr lang="en-US" dirty="0"/>
              <a:t>Relies on a unique resource URLs</a:t>
            </a:r>
          </a:p>
          <a:p>
            <a:pPr lvl="1"/>
            <a:r>
              <a:rPr lang="en-US" dirty="0"/>
              <a:t>Provides resource metadata (e.g. encoding)</a:t>
            </a:r>
          </a:p>
          <a:p>
            <a:pPr lvl="1"/>
            <a:r>
              <a:rPr lang="en-US" dirty="0"/>
              <a:t>Stateless (cookies can overcome this)</a:t>
            </a:r>
          </a:p>
        </p:txBody>
      </p:sp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23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3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3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3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3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3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30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30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141999" cy="5570355"/>
          </a:xfrm>
        </p:spPr>
        <p:txBody>
          <a:bodyPr/>
          <a:lstStyle/>
          <a:p>
            <a:r>
              <a:rPr lang="en-US" dirty="0"/>
              <a:t>Client program</a:t>
            </a:r>
          </a:p>
          <a:p>
            <a:pPr lvl="1"/>
            <a:r>
              <a:rPr lang="en-US" dirty="0"/>
              <a:t>Running on end host</a:t>
            </a:r>
          </a:p>
          <a:p>
            <a:pPr lvl="1"/>
            <a:r>
              <a:rPr lang="en-US" dirty="0"/>
              <a:t>E.g. Web browser</a:t>
            </a:r>
          </a:p>
          <a:p>
            <a:pPr lvl="1"/>
            <a:r>
              <a:rPr lang="en-US" dirty="0"/>
              <a:t>Requests a resource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HTTP: Request-Response Protocol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641392" y="1151121"/>
            <a:ext cx="5141999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Server program</a:t>
            </a:r>
          </a:p>
          <a:p>
            <a:pPr lvl="1"/>
            <a:r>
              <a:rPr lang="en-US" dirty="0"/>
              <a:t>Running at the server</a:t>
            </a:r>
          </a:p>
          <a:p>
            <a:pPr lvl="1"/>
            <a:r>
              <a:rPr lang="en-US" dirty="0"/>
              <a:t>E.g. Web server</a:t>
            </a:r>
          </a:p>
          <a:p>
            <a:pPr lvl="1"/>
            <a:r>
              <a:rPr lang="en-US" dirty="0"/>
              <a:t>Provides resources</a:t>
            </a:r>
          </a:p>
        </p:txBody>
      </p:sp>
      <p:pic>
        <p:nvPicPr>
          <p:cNvPr id="6" name="Picture 5" descr="j0292020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0612" y="4059239"/>
            <a:ext cx="1868488" cy="1773237"/>
          </a:xfrm>
          <a:prstGeom prst="rect">
            <a:avLst/>
          </a:prstGeom>
          <a:noFill/>
        </p:spPr>
      </p:pic>
      <p:pic>
        <p:nvPicPr>
          <p:cNvPr id="7" name="Picture 6" descr="j0285750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39026" y="4191000"/>
            <a:ext cx="2497137" cy="1535112"/>
          </a:xfrm>
          <a:prstGeom prst="rect">
            <a:avLst/>
          </a:prstGeom>
          <a:noFill/>
        </p:spPr>
      </p:pic>
      <p:sp>
        <p:nvSpPr>
          <p:cNvPr id="8" name="Freeform 7"/>
          <p:cNvSpPr>
            <a:spLocks/>
          </p:cNvSpPr>
          <p:nvPr/>
        </p:nvSpPr>
        <p:spPr bwMode="auto">
          <a:xfrm>
            <a:off x="4311670" y="3810000"/>
            <a:ext cx="331469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 flipH="1" flipV="1">
            <a:off x="4311668" y="5594350"/>
            <a:ext cx="3314701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4790651" y="4168914"/>
            <a:ext cx="2300630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/index.html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20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HTTP/1.0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4869485" y="5105401"/>
            <a:ext cx="2300630" cy="1015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HTTP/1.0 200 OK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"Welcome to our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Web site!"</a:t>
            </a:r>
          </a:p>
        </p:txBody>
      </p:sp>
    </p:spTree>
    <p:extLst>
      <p:ext uri="{BB962C8B-B14F-4D97-AF65-F5344CB8AC3E}">
        <p14:creationId xmlns:p14="http://schemas.microsoft.com/office/powerpoint/2010/main" val="144421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 request:</a:t>
            </a:r>
          </a:p>
          <a:p>
            <a:pPr>
              <a:spcBef>
                <a:spcPts val="12600"/>
              </a:spcBef>
            </a:pPr>
            <a:r>
              <a:rPr lang="en-US" dirty="0" smtClean="0"/>
              <a:t>HTTP response</a:t>
            </a:r>
            <a:endParaRPr lang="bg-BG" dirty="0"/>
          </a:p>
        </p:txBody>
      </p:sp>
      <p:sp>
        <p:nvSpPr>
          <p:cNvPr id="477186" name="Rectangle 2"/>
          <p:cNvSpPr>
            <a:spLocks noChangeArrowheads="1"/>
          </p:cNvSpPr>
          <p:nvPr/>
        </p:nvSpPr>
        <p:spPr bwMode="auto">
          <a:xfrm>
            <a:off x="531812" y="1872390"/>
            <a:ext cx="9523413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/courses/about.aspx 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www.softuni.com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Mozilla/5.0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Hyper Text Transfer Protocol</a:t>
            </a:r>
            <a:endParaRPr lang="en-US" dirty="0"/>
          </a:p>
        </p:txBody>
      </p:sp>
      <p:sp>
        <p:nvSpPr>
          <p:cNvPr id="477188" name="Text Box 4"/>
          <p:cNvSpPr txBox="1">
            <a:spLocks noChangeArrowheads="1"/>
          </p:cNvSpPr>
          <p:nvPr/>
        </p:nvSpPr>
        <p:spPr bwMode="auto">
          <a:xfrm>
            <a:off x="531812" y="4093930"/>
            <a:ext cx="9523413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HTTP/1.1 200 OK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Date: Mon, 5 Jul 2010 13:09:03 GMT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Server: Microsoft-HTTPAPI/2.0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Last-Modified: </a:t>
            </a:r>
            <a:r>
              <a:rPr lang="sv-SE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Mon, 12 Jul 2010 15:33:23 GMT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Content-Length: 54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&lt;html&gt;&lt;title&gt;Hello&lt;/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title&gt;Welcome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 our site&lt;/html&gt;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418012" y="2596396"/>
            <a:ext cx="3790212" cy="527804"/>
          </a:xfrm>
          <a:prstGeom prst="wedgeRoundRectCallout">
            <a:avLst>
              <a:gd name="adj1" fmla="val -121797"/>
              <a:gd name="adj2" fmla="val 560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End of request header</a:t>
            </a:r>
            <a:endParaRPr lang="en-US" sz="25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13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7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88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782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Request message </a:t>
            </a:r>
            <a:r>
              <a:rPr lang="en-US" dirty="0">
                <a:solidFill>
                  <a:schemeClr val="accent1"/>
                </a:solidFill>
              </a:rPr>
              <a:t>sent</a:t>
            </a:r>
            <a:r>
              <a:rPr lang="en-US" dirty="0"/>
              <a:t> by a </a:t>
            </a:r>
            <a:r>
              <a:rPr lang="en-US" dirty="0">
                <a:solidFill>
                  <a:schemeClr val="accent1"/>
                </a:solidFill>
              </a:rPr>
              <a:t>client</a:t>
            </a:r>
            <a:r>
              <a:rPr lang="en-US" dirty="0"/>
              <a:t> consists of</a:t>
            </a:r>
          </a:p>
          <a:p>
            <a:pPr lvl="1"/>
            <a:r>
              <a:rPr lang="en-US" dirty="0"/>
              <a:t>Request line – request </a:t>
            </a:r>
            <a:r>
              <a:rPr lang="en-US" dirty="0">
                <a:solidFill>
                  <a:schemeClr val="accent1"/>
                </a:solidFill>
              </a:rPr>
              <a:t>method</a:t>
            </a:r>
            <a:r>
              <a:rPr lang="en-US" dirty="0"/>
              <a:t> (GET, POST, HEAD, ...), resource </a:t>
            </a:r>
            <a:r>
              <a:rPr lang="en-US" dirty="0">
                <a:solidFill>
                  <a:schemeClr val="accent1"/>
                </a:solidFill>
              </a:rPr>
              <a:t>URI</a:t>
            </a:r>
            <a:r>
              <a:rPr lang="en-US" dirty="0"/>
              <a:t>, and protocol </a:t>
            </a:r>
            <a:r>
              <a:rPr lang="en-US" dirty="0">
                <a:solidFill>
                  <a:schemeClr val="accent1"/>
                </a:solidFill>
              </a:rPr>
              <a:t>version</a:t>
            </a:r>
          </a:p>
          <a:p>
            <a:pPr lvl="1"/>
            <a:r>
              <a:rPr lang="en-US" dirty="0"/>
              <a:t>Request headers – </a:t>
            </a:r>
            <a:r>
              <a:rPr lang="en-US" dirty="0">
                <a:solidFill>
                  <a:schemeClr val="accent1"/>
                </a:solidFill>
              </a:rPr>
              <a:t>additional</a:t>
            </a:r>
            <a:r>
              <a:rPr lang="en-US" dirty="0"/>
              <a:t> parameters</a:t>
            </a:r>
          </a:p>
          <a:p>
            <a:pPr lvl="1"/>
            <a:r>
              <a:rPr lang="en-US" dirty="0"/>
              <a:t>Body – </a:t>
            </a:r>
            <a:r>
              <a:rPr lang="en-US" dirty="0">
                <a:solidFill>
                  <a:schemeClr val="accent1"/>
                </a:solidFill>
              </a:rPr>
              <a:t>optional</a:t>
            </a:r>
            <a:r>
              <a:rPr lang="en-US" dirty="0"/>
              <a:t> data</a:t>
            </a:r>
          </a:p>
          <a:p>
            <a:pPr lvl="2"/>
            <a:r>
              <a:rPr lang="en-US" dirty="0"/>
              <a:t>E.g. posted form data, files, etc.</a:t>
            </a:r>
          </a:p>
        </p:txBody>
      </p:sp>
      <p:sp>
        <p:nvSpPr>
          <p:cNvPr id="47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Message</a:t>
            </a:r>
          </a:p>
        </p:txBody>
      </p:sp>
      <p:sp>
        <p:nvSpPr>
          <p:cNvPr id="478212" name="Rectangle 4"/>
          <p:cNvSpPr>
            <a:spLocks noChangeArrowheads="1"/>
          </p:cNvSpPr>
          <p:nvPr/>
        </p:nvSpPr>
        <p:spPr bwMode="auto">
          <a:xfrm>
            <a:off x="629968" y="5146163"/>
            <a:ext cx="9144000" cy="13788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&lt;request method&gt; &lt;resource&gt; HTTP/&lt;version&gt;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&lt;headers&gt;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&lt;empty line&gt;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</p:txBody>
      </p:sp>
    </p:spTree>
    <p:extLst>
      <p:ext uri="{BB962C8B-B14F-4D97-AF65-F5344CB8AC3E}">
        <p14:creationId xmlns:p14="http://schemas.microsoft.com/office/powerpoint/2010/main" val="108677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8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8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8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82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GB" dirty="0"/>
              <a:t> defines 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GB" dirty="0"/>
              <a:t> to indicate the desired action to be performed on the identified resource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Methods</a:t>
            </a:r>
            <a:endParaRPr lang="bg-BG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544521"/>
              </p:ext>
            </p:extLst>
          </p:nvPr>
        </p:nvGraphicFramePr>
        <p:xfrm>
          <a:off x="1901824" y="2971800"/>
          <a:ext cx="8382000" cy="2651760"/>
        </p:xfrm>
        <a:graphic>
          <a:graphicData uri="http://schemas.openxmlformats.org/drawingml/2006/table">
            <a:tbl>
              <a:tblPr firstRow="1" bandRow="1"/>
              <a:tblGrid>
                <a:gridCol w="1981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00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GB" sz="3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Method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A22E"/>
                    </a:solidFill>
                  </a:tcPr>
                </a:tc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GB" sz="3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Description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A2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GB" sz="2800" dirty="0"/>
                        <a:t>GET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A22E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GB" sz="2800" dirty="0"/>
                        <a:t>Retrieve / load a resource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A22E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9080"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GB" sz="2800" dirty="0"/>
                        <a:t>POST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A22E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Create / store a resource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A22E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9080"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GB" sz="2800" dirty="0"/>
                        <a:t>PUT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A22E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Update a resource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A22E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8150298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GB" sz="2800" dirty="0"/>
                        <a:t>DELETE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A22E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GB" sz="2800" dirty="0"/>
                        <a:t>Remove a resource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A22E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" name="Rectangle: Rounded Corners 4"/>
          <p:cNvSpPr/>
          <p:nvPr/>
        </p:nvSpPr>
        <p:spPr>
          <a:xfrm>
            <a:off x="1934098" y="3590364"/>
            <a:ext cx="763588" cy="457200"/>
          </a:xfrm>
          <a:prstGeom prst="roundRect">
            <a:avLst/>
          </a:prstGeom>
          <a:solidFill>
            <a:srgbClr val="643F07">
              <a:alpha val="50000"/>
            </a:srgbClr>
          </a:solidFill>
          <a:ln w="19050" cap="flat" cmpd="sng" algn="ctr">
            <a:solidFill>
              <a:srgbClr val="F8D49E">
                <a:alpha val="8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auto" latinLnBrk="0" hangingPunc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endParaRPr kumimoji="0" lang="bg-BG" sz="1800" b="1" i="0" u="none" strike="noStrike" kern="0" cap="none" spc="0" normalizeH="0" baseline="0" noProof="0" smtClean="0">
              <a:ln>
                <a:noFill/>
              </a:ln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1934098" y="4101354"/>
            <a:ext cx="992188" cy="457200"/>
          </a:xfrm>
          <a:prstGeom prst="roundRect">
            <a:avLst/>
          </a:prstGeom>
          <a:solidFill>
            <a:srgbClr val="643F07">
              <a:alpha val="50000"/>
            </a:srgbClr>
          </a:solidFill>
          <a:ln w="19050" cap="flat" cmpd="sng" algn="ctr">
            <a:solidFill>
              <a:srgbClr val="F8D49E">
                <a:alpha val="8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auto" latinLnBrk="0" hangingPunc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endParaRPr kumimoji="0" lang="bg-BG" sz="1800" b="1" i="0" u="none" strike="noStrike" kern="0" cap="none" spc="0" normalizeH="0" baseline="0" noProof="0" smtClean="0">
              <a:ln>
                <a:noFill/>
              </a:ln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2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823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Response </a:t>
            </a:r>
            <a:r>
              <a:rPr lang="en-US" dirty="0">
                <a:solidFill>
                  <a:schemeClr val="accent1"/>
                </a:solidFill>
              </a:rPr>
              <a:t>message</a:t>
            </a:r>
            <a:r>
              <a:rPr lang="en-US" dirty="0"/>
              <a:t> sent by the </a:t>
            </a:r>
            <a:r>
              <a:rPr lang="en-US" dirty="0">
                <a:solidFill>
                  <a:schemeClr val="accent1"/>
                </a:solidFill>
              </a:rPr>
              <a:t>server</a:t>
            </a:r>
          </a:p>
          <a:p>
            <a:pPr lvl="1"/>
            <a:r>
              <a:rPr lang="en-US" dirty="0"/>
              <a:t>Status line – protocol </a:t>
            </a:r>
            <a:r>
              <a:rPr lang="en-US" dirty="0">
                <a:solidFill>
                  <a:schemeClr val="accent1"/>
                </a:solidFill>
              </a:rPr>
              <a:t>version</a:t>
            </a:r>
            <a:r>
              <a:rPr lang="en-US" dirty="0"/>
              <a:t>, status </a:t>
            </a:r>
            <a:r>
              <a:rPr lang="en-US" dirty="0">
                <a:solidFill>
                  <a:schemeClr val="accent1"/>
                </a:solidFill>
              </a:rPr>
              <a:t>code</a:t>
            </a:r>
            <a:r>
              <a:rPr lang="en-US" dirty="0"/>
              <a:t>, status </a:t>
            </a:r>
            <a:r>
              <a:rPr lang="en-US" dirty="0">
                <a:solidFill>
                  <a:schemeClr val="accent1"/>
                </a:solidFill>
              </a:rPr>
              <a:t>phrase</a:t>
            </a:r>
          </a:p>
          <a:p>
            <a:pPr lvl="1"/>
            <a:r>
              <a:rPr lang="en-US" dirty="0"/>
              <a:t>Response headers – </a:t>
            </a:r>
            <a:r>
              <a:rPr lang="en-US" dirty="0">
                <a:solidFill>
                  <a:schemeClr val="accent1"/>
                </a:solidFill>
              </a:rPr>
              <a:t>provide</a:t>
            </a:r>
            <a:r>
              <a:rPr lang="en-US" dirty="0"/>
              <a:t> meta data</a:t>
            </a:r>
          </a:p>
          <a:p>
            <a:pPr lvl="1"/>
            <a:r>
              <a:rPr lang="en-US" dirty="0"/>
              <a:t>Body – the </a:t>
            </a:r>
            <a:r>
              <a:rPr lang="en-US" dirty="0">
                <a:solidFill>
                  <a:schemeClr val="accent1"/>
                </a:solidFill>
              </a:rPr>
              <a:t>contents</a:t>
            </a:r>
            <a:r>
              <a:rPr lang="en-US" dirty="0"/>
              <a:t> of the response (the requested resource)</a:t>
            </a:r>
          </a:p>
        </p:txBody>
      </p:sp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Response Message</a:t>
            </a:r>
            <a:endParaRPr lang="en-US" dirty="0"/>
          </a:p>
        </p:txBody>
      </p:sp>
      <p:sp>
        <p:nvSpPr>
          <p:cNvPr id="482308" name="Rectangle 4"/>
          <p:cNvSpPr>
            <a:spLocks noChangeArrowheads="1"/>
          </p:cNvSpPr>
          <p:nvPr/>
        </p:nvSpPr>
        <p:spPr bwMode="auto">
          <a:xfrm>
            <a:off x="760412" y="4191000"/>
            <a:ext cx="7585074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&lt;version&gt;</a:t>
            </a:r>
            <a:r>
              <a:rPr lang="ru-RU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status code</a:t>
            </a:r>
            <a:r>
              <a:rPr lang="ru-RU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status text</a:t>
            </a:r>
            <a:r>
              <a:rPr lang="ru-RU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ru-RU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2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CRLF</a:t>
            </a:r>
            <a:r>
              <a:rPr lang="ru-RU" sz="22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response body – the requested resource</a:t>
            </a:r>
            <a:r>
              <a:rPr lang="ru-RU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78368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2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2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2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30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#express-</a:t>
            </a:r>
            <a:r>
              <a:rPr lang="en-US" sz="11500" b="1" dirty="0" err="1"/>
              <a:t>js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5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Content-Type header at the server specifies how the output should be processed</a:t>
            </a:r>
          </a:p>
          <a:p>
            <a:r>
              <a:rPr lang="en-US" dirty="0"/>
              <a:t>Examples: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Content-Type and Disposition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170297" y="3309264"/>
            <a:ext cx="7742237" cy="413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text/html; 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charset=utf-8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165661" y="4058616"/>
            <a:ext cx="7742237" cy="10572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application/pdf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Content-Disposition: 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attachment;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filename="Financial-Report-April-2010.pdf"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811188" y="1828800"/>
            <a:ext cx="3790212" cy="1209867"/>
          </a:xfrm>
          <a:prstGeom prst="wedgeRoundRectCallout">
            <a:avLst>
              <a:gd name="adj1" fmla="val -81722"/>
              <a:gd name="adj2" fmla="val 658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UTF-8 encoded HTML page. Will be shown in the browser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4752859" y="5341810"/>
            <a:ext cx="4815000" cy="1209867"/>
          </a:xfrm>
          <a:prstGeom prst="wedgeRoundRectCallout">
            <a:avLst>
              <a:gd name="adj1" fmla="val -77734"/>
              <a:gd name="adj2" fmla="val -5511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will download a PDF file named </a:t>
            </a:r>
            <a:r>
              <a:rPr lang="en-US" sz="2600" b="1" noProof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Financial-Report-April-2010.pdf</a:t>
            </a:r>
            <a:endParaRPr lang="en-US" sz="2600" b="1" noProof="1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39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dirty="0">
                <a:solidFill>
                  <a:prstClr val="white"/>
                </a:solidFill>
              </a:rPr>
              <a:t>HTTP response </a:t>
            </a:r>
            <a:r>
              <a:rPr lang="en-US" dirty="0">
                <a:solidFill>
                  <a:schemeClr val="accent1"/>
                </a:solidFill>
              </a:rPr>
              <a:t>code</a:t>
            </a:r>
            <a:r>
              <a:rPr lang="en-US" dirty="0">
                <a:solidFill>
                  <a:prstClr val="white"/>
                </a:solidFill>
              </a:rPr>
              <a:t> classes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1xx</a:t>
            </a:r>
            <a:r>
              <a:rPr lang="en-US" dirty="0">
                <a:solidFill>
                  <a:prstClr val="white"/>
                </a:solidFill>
              </a:rPr>
              <a:t>: informational (e.g., "100 Continue")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2xx</a:t>
            </a:r>
            <a:r>
              <a:rPr lang="en-US" dirty="0">
                <a:solidFill>
                  <a:prstClr val="white"/>
                </a:solidFill>
              </a:rPr>
              <a:t>: successful (e.g., "200 OK", "201 Created")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3xx</a:t>
            </a:r>
            <a:r>
              <a:rPr lang="en-US" dirty="0">
                <a:solidFill>
                  <a:prstClr val="white"/>
                </a:solidFill>
              </a:rPr>
              <a:t>: redirection (e.g., "304 Not Modified", "301 Moved Permanently", "302 Found")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4xx</a:t>
            </a:r>
            <a:r>
              <a:rPr lang="en-US" dirty="0">
                <a:solidFill>
                  <a:prstClr val="white"/>
                </a:solidFill>
              </a:rPr>
              <a:t>: client error (e.g., "400 Bad Request", "404 Not Found",</a:t>
            </a:r>
            <a:br>
              <a:rPr lang="en-US" dirty="0">
                <a:solidFill>
                  <a:prstClr val="white"/>
                </a:solidFill>
              </a:rPr>
            </a:br>
            <a:r>
              <a:rPr lang="en-US" dirty="0">
                <a:solidFill>
                  <a:prstClr val="white"/>
                </a:solidFill>
              </a:rPr>
              <a:t>"401 Unauthorized", "409 Conflict")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5xx</a:t>
            </a:r>
            <a:r>
              <a:rPr lang="en-US" dirty="0">
                <a:solidFill>
                  <a:prstClr val="white"/>
                </a:solidFill>
              </a:rPr>
              <a:t>: server error (e.g., "500 Internal Server Error",</a:t>
            </a:r>
            <a:br>
              <a:rPr lang="en-US" dirty="0">
                <a:solidFill>
                  <a:prstClr val="white"/>
                </a:solidFill>
              </a:rPr>
            </a:br>
            <a:r>
              <a:rPr lang="en-US" dirty="0">
                <a:solidFill>
                  <a:prstClr val="white"/>
                </a:solidFill>
              </a:rPr>
              <a:t>"503 Service Unavailable")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Response Codes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00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87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Cookie</a:t>
            </a:r>
          </a:p>
          <a:p>
            <a:pPr lvl="1"/>
            <a:r>
              <a:rPr lang="en-US" dirty="0"/>
              <a:t>Cookies are small pieces of data </a:t>
            </a:r>
            <a:r>
              <a:rPr lang="en-US" dirty="0">
                <a:solidFill>
                  <a:schemeClr val="accent1"/>
                </a:solidFill>
              </a:rPr>
              <a:t>stored</a:t>
            </a:r>
            <a:r>
              <a:rPr lang="en-US" dirty="0"/>
              <a:t> by the client on behalf of the server</a:t>
            </a:r>
          </a:p>
          <a:p>
            <a:pPr lvl="1"/>
            <a:r>
              <a:rPr lang="en-US" dirty="0"/>
              <a:t>Included in all future HTTP requests to the server</a:t>
            </a:r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Cookies</a:t>
            </a:r>
            <a:endParaRPr lang="en-US" dirty="0"/>
          </a:p>
        </p:txBody>
      </p:sp>
      <p:pic>
        <p:nvPicPr>
          <p:cNvPr id="487428" name="Picture 4" descr="j0292020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8748" y="4295776"/>
            <a:ext cx="1868488" cy="1773237"/>
          </a:xfrm>
          <a:prstGeom prst="rect">
            <a:avLst/>
          </a:prstGeom>
          <a:noFill/>
        </p:spPr>
      </p:pic>
      <p:pic>
        <p:nvPicPr>
          <p:cNvPr id="487429" name="Picture 5" descr="j0285750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7812" y="4572000"/>
            <a:ext cx="2497137" cy="1535112"/>
          </a:xfrm>
          <a:prstGeom prst="rect">
            <a:avLst/>
          </a:prstGeom>
          <a:noFill/>
        </p:spPr>
      </p:pic>
      <p:sp>
        <p:nvSpPr>
          <p:cNvPr id="487430" name="Freeform 6"/>
          <p:cNvSpPr>
            <a:spLocks/>
          </p:cNvSpPr>
          <p:nvPr/>
        </p:nvSpPr>
        <p:spPr bwMode="auto">
          <a:xfrm>
            <a:off x="3243262" y="3670301"/>
            <a:ext cx="3571875" cy="1201737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7431" name="Text Box 7"/>
          <p:cNvSpPr txBox="1">
            <a:spLocks noChangeArrowheads="1"/>
          </p:cNvSpPr>
          <p:nvPr/>
        </p:nvSpPr>
        <p:spPr bwMode="auto">
          <a:xfrm>
            <a:off x="4374390" y="3780154"/>
            <a:ext cx="1273104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Request</a:t>
            </a:r>
          </a:p>
        </p:txBody>
      </p:sp>
      <p:sp>
        <p:nvSpPr>
          <p:cNvPr id="487432" name="Line 8"/>
          <p:cNvSpPr>
            <a:spLocks noChangeShapeType="1"/>
          </p:cNvSpPr>
          <p:nvPr/>
        </p:nvSpPr>
        <p:spPr bwMode="auto">
          <a:xfrm flipH="1">
            <a:off x="3281362" y="5167312"/>
            <a:ext cx="3494087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lg" len="lg"/>
          </a:ln>
          <a:effectLst/>
        </p:spPr>
        <p:txBody>
          <a:bodyPr wrap="none" anchor="ctr"/>
          <a:lstStyle/>
          <a:p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7433" name="Text Box 9"/>
          <p:cNvSpPr txBox="1">
            <a:spLocks noChangeArrowheads="1"/>
          </p:cNvSpPr>
          <p:nvPr/>
        </p:nvSpPr>
        <p:spPr bwMode="auto">
          <a:xfrm>
            <a:off x="3752425" y="4348163"/>
            <a:ext cx="2517035" cy="7694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Response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2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Set-Cookie: XYZ</a:t>
            </a:r>
          </a:p>
        </p:txBody>
      </p:sp>
      <p:sp>
        <p:nvSpPr>
          <p:cNvPr id="487434" name="Freeform 10"/>
          <p:cNvSpPr>
            <a:spLocks/>
          </p:cNvSpPr>
          <p:nvPr/>
        </p:nvSpPr>
        <p:spPr bwMode="auto">
          <a:xfrm>
            <a:off x="3319461" y="5821362"/>
            <a:ext cx="3249857" cy="958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64" y="387"/>
              </a:cxn>
              <a:cxn ang="0">
                <a:pos x="2008" y="24"/>
              </a:cxn>
            </a:cxnLst>
            <a:rect l="0" t="0" r="r" b="b"/>
            <a:pathLst>
              <a:path w="2008" h="391">
                <a:moveTo>
                  <a:pt x="0" y="0"/>
                </a:moveTo>
                <a:cubicBezTo>
                  <a:pt x="364" y="191"/>
                  <a:pt x="729" y="383"/>
                  <a:pt x="1064" y="387"/>
                </a:cubicBezTo>
                <a:cubicBezTo>
                  <a:pt x="1399" y="391"/>
                  <a:pt x="1703" y="207"/>
                  <a:pt x="2008" y="2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arrow" w="lg" len="lg"/>
          </a:ln>
          <a:effectLst/>
        </p:spPr>
        <p:txBody>
          <a:bodyPr wrap="none" anchor="ctr"/>
          <a:lstStyle/>
          <a:p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7435" name="Text Box 11"/>
          <p:cNvSpPr txBox="1">
            <a:spLocks noChangeArrowheads="1"/>
          </p:cNvSpPr>
          <p:nvPr/>
        </p:nvSpPr>
        <p:spPr bwMode="auto">
          <a:xfrm>
            <a:off x="3987502" y="5703851"/>
            <a:ext cx="2050561" cy="7694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Next request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2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Cookie: XYZ</a:t>
            </a:r>
          </a:p>
        </p:txBody>
      </p:sp>
    </p:spTree>
    <p:extLst>
      <p:ext uri="{BB962C8B-B14F-4D97-AF65-F5344CB8AC3E}">
        <p14:creationId xmlns:p14="http://schemas.microsoft.com/office/powerpoint/2010/main" val="137736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client </a:t>
            </a:r>
            <a:r>
              <a:rPr lang="en-US" dirty="0">
                <a:solidFill>
                  <a:schemeClr val="accent1"/>
                </a:solidFill>
              </a:rPr>
              <a:t>requests</a:t>
            </a:r>
            <a:r>
              <a:rPr lang="en-US" dirty="0"/>
              <a:t> some URL</a:t>
            </a:r>
            <a:r>
              <a:rPr lang="en-US" dirty="0" smtClean="0"/>
              <a:t>:</a:t>
            </a:r>
            <a:endParaRPr lang="en-US" dirty="0"/>
          </a:p>
          <a:p>
            <a:pPr>
              <a:spcBef>
                <a:spcPts val="6600"/>
              </a:spcBef>
            </a:pPr>
            <a:r>
              <a:rPr lang="en-US" dirty="0"/>
              <a:t>The server </a:t>
            </a:r>
            <a:r>
              <a:rPr lang="en-US" dirty="0">
                <a:solidFill>
                  <a:schemeClr val="accent1"/>
                </a:solidFill>
              </a:rPr>
              <a:t>sets</a:t>
            </a:r>
            <a:r>
              <a:rPr lang="en-US" dirty="0"/>
              <a:t> a cookie in the HTTP </a:t>
            </a:r>
            <a:r>
              <a:rPr lang="en-US" dirty="0">
                <a:solidFill>
                  <a:schemeClr val="accent1"/>
                </a:solidFill>
              </a:rPr>
              <a:t>response</a:t>
            </a:r>
            <a:r>
              <a:rPr lang="en-US" dirty="0" smtClean="0"/>
              <a:t>:</a:t>
            </a:r>
            <a:endParaRPr lang="en-US" dirty="0"/>
          </a:p>
          <a:p>
            <a:pPr>
              <a:spcBef>
                <a:spcPts val="8400"/>
              </a:spcBef>
            </a:pPr>
            <a:r>
              <a:rPr lang="en-US" dirty="0"/>
              <a:t>In further requests to google.bg the Web browser </a:t>
            </a:r>
            <a:r>
              <a:rPr lang="en-US" dirty="0">
                <a:solidFill>
                  <a:schemeClr val="accent1"/>
                </a:solidFill>
              </a:rPr>
              <a:t>sends</a:t>
            </a:r>
            <a:r>
              <a:rPr lang="en-US" dirty="0"/>
              <a:t> the cookie in the HTTP header: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Cookies – Example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370012" y="1828800"/>
            <a:ext cx="9448801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/ 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www.google.bg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370012" y="3251537"/>
            <a:ext cx="9448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HTTP/1.1 200 OK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Set-Cookie: PREF=ID=c0bf5fd5c3a25209; expires=Wed, 11-Jul-2012 16:13:22 GMT; domain=.google.bg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370012" y="5562600"/>
            <a:ext cx="9448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/ 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www.google.bg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Cookie: PREF=ID=c0bf5fd5c3a25209</a:t>
            </a:r>
          </a:p>
        </p:txBody>
      </p:sp>
    </p:spTree>
    <p:extLst>
      <p:ext uri="{BB962C8B-B14F-4D97-AF65-F5344CB8AC3E}">
        <p14:creationId xmlns:p14="http://schemas.microsoft.com/office/powerpoint/2010/main" val="328692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AJAX</a:t>
            </a:r>
            <a:endParaRPr lang="bg-BG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Asynchronous JavaScript and XML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015" y="1371600"/>
            <a:ext cx="3250794" cy="32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1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AJAX ?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47" marR="0" lvl="0" indent="-304747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AJAX == </a:t>
            </a:r>
            <a:r>
              <a:rPr kumimoji="0" 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  <a:r>
              <a:rPr kumimoji="0" 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synchronous </a:t>
            </a:r>
            <a:r>
              <a:rPr kumimoji="0" 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</a:t>
            </a:r>
            <a:r>
              <a:rPr kumimoji="0" 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avaScript </a:t>
            </a:r>
            <a:r>
              <a:rPr kumimoji="0" 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  <a:r>
              <a:rPr kumimoji="0" 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nd </a:t>
            </a:r>
            <a:r>
              <a:rPr kumimoji="0" 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</a:t>
            </a:r>
            <a:r>
              <a:rPr kumimoji="0" 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ML</a:t>
            </a:r>
          </a:p>
          <a:p>
            <a:pPr marL="609493" marR="0" lvl="1" indent="-231606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Technique for background loading of dynamic content / data</a:t>
            </a:r>
            <a:endParaRPr kumimoji="0" lang="bg-BG" sz="3200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609493" marR="0" lvl="1" indent="-231606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Web pages / apps load data from the Web server and render it</a:t>
            </a:r>
          </a:p>
          <a:p>
            <a:pPr marL="304747" marR="0" lvl="0" indent="-304747" algn="l" defTabSz="1218987" rtl="0" eaLnBrk="1" fontAlgn="auto" latinLnBrk="0" hangingPunct="1">
              <a:lnSpc>
                <a:spcPct val="105000"/>
              </a:lnSpc>
              <a:spcBef>
                <a:spcPts val="12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Two types of AJAX</a:t>
            </a:r>
          </a:p>
          <a:p>
            <a:pPr marL="609493" marR="0" lvl="1" indent="-231606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Partial page rendering</a:t>
            </a:r>
          </a:p>
          <a:p>
            <a:pPr marL="914240" marR="0" lvl="2" indent="-231606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Load HTML fragment + show it in a </a:t>
            </a:r>
            <a:r>
              <a:rPr kumimoji="0" 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&lt;div&gt;</a:t>
            </a:r>
            <a:endParaRPr kumimoji="0" lang="en-US" sz="3000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609493" marR="0" lvl="1" indent="-231606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JSON service</a:t>
            </a:r>
          </a:p>
          <a:p>
            <a:pPr marL="914240" marR="0" lvl="2" indent="-231606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Load JSON object and display it with JavaScript / jQuery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060" y="3429000"/>
            <a:ext cx="3243352" cy="171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5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Web Developer Tools</a:t>
            </a:r>
            <a:endParaRPr lang="bg-BG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You Will Be Dead Without Them!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31625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7" name="Picture 2" descr="Tools PNG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212" y="1046817"/>
            <a:ext cx="3505199" cy="350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63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Tools for Developers - Browser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2" y="1292704"/>
            <a:ext cx="5410200" cy="46614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1812" y="602998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prstClr val="white"/>
                </a:solidFill>
                <a:hlinkClick r:id="rId3"/>
              </a:rPr>
              <a:t>Chrome Developer Tools</a:t>
            </a: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70612" y="6029980"/>
            <a:ext cx="5513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prstClr val="white"/>
                </a:solidFill>
                <a:hlinkClick r:id="rId4"/>
              </a:rPr>
              <a:t>Firebug</a:t>
            </a:r>
            <a:endParaRPr lang="en-US" sz="2800" dirty="0">
              <a:solidFill>
                <a:prstClr val="white"/>
              </a:solidFill>
            </a:endParaRPr>
          </a:p>
        </p:txBody>
      </p:sp>
      <p:pic>
        <p:nvPicPr>
          <p:cNvPr id="5122" name="Picture 2" descr="https://puu.sh/tppN9/f699aa70d3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09561" y="1292704"/>
            <a:ext cx="5399178" cy="467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75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Tools for Developers - Browser (2)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812" y="542038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prstClr val="white"/>
                </a:solidFill>
                <a:hlinkClick r:id="rId2"/>
              </a:rPr>
              <a:t>Postman</a:t>
            </a:r>
            <a:r>
              <a:rPr lang="en-US" sz="2800" dirty="0">
                <a:solidFill>
                  <a:prstClr val="white"/>
                </a:solidFill>
              </a:rPr>
              <a:t> - Chrome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26857" y="5420380"/>
            <a:ext cx="5513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prstClr val="white"/>
                </a:solidFill>
                <a:hlinkClick r:id="rId3"/>
              </a:rPr>
              <a:t>RESTClient</a:t>
            </a:r>
            <a:r>
              <a:rPr lang="en-US" sz="2800" dirty="0">
                <a:solidFill>
                  <a:prstClr val="white"/>
                </a:solidFill>
              </a:rPr>
              <a:t> - Firefox</a:t>
            </a:r>
          </a:p>
        </p:txBody>
      </p:sp>
      <p:pic>
        <p:nvPicPr>
          <p:cNvPr id="6146" name="Picture 2" descr="&amp;Rcy;&amp;iecy;&amp;zcy;&amp;ucy;&amp;lcy;&amp;tcy;&amp;acy;&amp;tcy; &amp;scy; &amp;icy;&amp;zcy;&amp;ocy;&amp;bcy;&amp;rcy;&amp;acy;&amp;zhcy;&amp;iecy;&amp;ncy;&amp;icy;&amp;iecy; &amp;zcy;&amp;acy; postman chro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2" y="24384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&amp;Rcy;&amp;iecy;&amp;zcy;&amp;ucy;&amp;lcy;&amp;tcy;&amp;acy;&amp;tcy; &amp;scy; &amp;icy;&amp;zcy;&amp;ocy;&amp;bcy;&amp;rcy;&amp;acy;&amp;zhcy;&amp;iecy;&amp;ncy;&amp;icy;&amp;iecy; &amp;zcy;&amp;acy; restClient firefox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2" y="2438400"/>
            <a:ext cx="2272697" cy="227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20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Tools for Developers - Desktop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908" y="1207212"/>
            <a:ext cx="5513006" cy="466144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" y="5943600"/>
            <a:ext cx="12188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prstClr val="white"/>
                </a:solidFill>
                <a:hlinkClick r:id="rId3"/>
              </a:rPr>
              <a:t>Fiddler</a:t>
            </a:r>
            <a:endParaRPr lang="en-US" sz="2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87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300" y="4956293"/>
            <a:ext cx="9832319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WWW and URL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173300" y="5712544"/>
            <a:ext cx="9832319" cy="688256"/>
          </a:xfrm>
        </p:spPr>
        <p:txBody>
          <a:bodyPr/>
          <a:lstStyle/>
          <a:p>
            <a:r>
              <a:rPr lang="en-US" dirty="0"/>
              <a:t>What is WWW ? What is URL 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12" y="1447800"/>
            <a:ext cx="3082544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54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World Wide Web (WWW or web) is an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 smtClean="0">
                <a:solidFill>
                  <a:schemeClr val="accent1"/>
                </a:solidFill>
              </a:rPr>
              <a:t>   information space</a:t>
            </a:r>
            <a:r>
              <a:rPr lang="en-US" sz="3200" dirty="0" smtClean="0"/>
              <a:t>.</a:t>
            </a: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Resources are </a:t>
            </a:r>
            <a:r>
              <a:rPr lang="en-US" sz="3200" dirty="0" smtClean="0">
                <a:solidFill>
                  <a:schemeClr val="accent1"/>
                </a:solidFill>
              </a:rPr>
              <a:t>identified</a:t>
            </a:r>
            <a:r>
              <a:rPr lang="en-US" sz="3200" dirty="0" smtClean="0"/>
              <a:t> by URL’s.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000" dirty="0"/>
          </a:p>
          <a:p>
            <a:pPr marL="0" indent="0">
              <a:lnSpc>
                <a:spcPct val="100000"/>
              </a:lnSpc>
              <a:buNone/>
            </a:pPr>
            <a:endParaRPr lang="en-US" sz="3000" dirty="0" smtClean="0"/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accent1"/>
                </a:solidFill>
              </a:rPr>
              <a:t>Web Servers </a:t>
            </a:r>
            <a:r>
              <a:rPr lang="en-US" sz="3200" dirty="0"/>
              <a:t>transfer resources (HTML, CSS, JS, XML)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/>
              <a:t>    to the </a:t>
            </a:r>
            <a:r>
              <a:rPr lang="en-US" sz="3200" dirty="0">
                <a:solidFill>
                  <a:schemeClr val="accent1"/>
                </a:solidFill>
              </a:rPr>
              <a:t>Web </a:t>
            </a:r>
            <a:r>
              <a:rPr lang="en-US" sz="3200" dirty="0" smtClean="0">
                <a:solidFill>
                  <a:schemeClr val="accent1"/>
                </a:solidFill>
              </a:rPr>
              <a:t>Client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  <a:endParaRPr lang="en-US" sz="3200" dirty="0" smtClean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/>
              <a:t>HTTP works with message pairs</a:t>
            </a:r>
            <a:br>
              <a:rPr lang="en-US" sz="3200" dirty="0"/>
            </a:br>
            <a:r>
              <a:rPr lang="en-US" sz="3200" dirty="0"/>
              <a:t>called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HTTP request </a:t>
            </a:r>
            <a:r>
              <a:rPr lang="en-US" sz="3200" dirty="0"/>
              <a:t>and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HTTP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response</a:t>
            </a:r>
            <a:endParaRPr lang="en-US" sz="3200" dirty="0" smtClean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714E6570-DF10-4D43-9B0A-9612F38365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18612" y="1126734"/>
            <a:ext cx="2253081" cy="2438400"/>
          </a:xfrm>
          <a:prstGeom prst="rect">
            <a:avLst/>
          </a:prstGeom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329413" y="3172255"/>
            <a:ext cx="9296400" cy="7355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https://softuni.bg/trainings/1732/expressjs-fundamentals-september-2017</a:t>
            </a: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Web Technologies Basics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End-to-end JavaScript Applications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35710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=""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65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WWW = </a:t>
            </a:r>
            <a:r>
              <a:rPr lang="en-US" dirty="0">
                <a:solidFill>
                  <a:schemeClr val="accent1"/>
                </a:solidFill>
              </a:rPr>
              <a:t>World Wide Web </a:t>
            </a:r>
            <a:r>
              <a:rPr lang="en-US" dirty="0"/>
              <a:t>= Web</a:t>
            </a:r>
          </a:p>
          <a:p>
            <a:pPr lvl="1"/>
            <a:r>
              <a:rPr lang="en-US" dirty="0"/>
              <a:t>Global distributed information system in Internet</a:t>
            </a:r>
          </a:p>
          <a:p>
            <a:pPr lvl="1"/>
            <a:r>
              <a:rPr lang="en-US" dirty="0"/>
              <a:t>Consists of set of </a:t>
            </a:r>
            <a:r>
              <a:rPr lang="en-US" dirty="0">
                <a:solidFill>
                  <a:schemeClr val="accent1"/>
                </a:solidFill>
              </a:rPr>
              <a:t>documents</a:t>
            </a:r>
            <a:r>
              <a:rPr lang="en-US" dirty="0"/>
              <a:t> (and other </a:t>
            </a:r>
            <a:r>
              <a:rPr lang="en-US" dirty="0">
                <a:solidFill>
                  <a:schemeClr val="accent1"/>
                </a:solidFill>
              </a:rPr>
              <a:t>resources</a:t>
            </a:r>
            <a:r>
              <a:rPr lang="en-US" dirty="0"/>
              <a:t>) located on different Internet servers</a:t>
            </a:r>
          </a:p>
          <a:p>
            <a:pPr lvl="1"/>
            <a:r>
              <a:rPr lang="en-US" dirty="0"/>
              <a:t>Web servers </a:t>
            </a:r>
            <a:r>
              <a:rPr lang="en-US" dirty="0">
                <a:solidFill>
                  <a:schemeClr val="accent1"/>
                </a:solidFill>
              </a:rPr>
              <a:t>provide</a:t>
            </a:r>
            <a:r>
              <a:rPr lang="en-US" dirty="0"/>
              <a:t> Web content</a:t>
            </a:r>
          </a:p>
          <a:p>
            <a:pPr lvl="1"/>
            <a:r>
              <a:rPr lang="en-US" dirty="0"/>
              <a:t>Web browsers </a:t>
            </a:r>
            <a:r>
              <a:rPr lang="en-US" dirty="0">
                <a:solidFill>
                  <a:schemeClr val="accent1"/>
                </a:solidFill>
              </a:rPr>
              <a:t>display</a:t>
            </a:r>
            <a:r>
              <a:rPr lang="en-US" dirty="0"/>
              <a:t> the Web content</a:t>
            </a:r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WWW?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612" y="4183770"/>
            <a:ext cx="3551828" cy="221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3638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5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5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5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66946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Structural components</a:t>
            </a:r>
          </a:p>
          <a:p>
            <a:pPr lvl="1"/>
            <a:r>
              <a:rPr lang="en-US" dirty="0"/>
              <a:t>Internet – </a:t>
            </a:r>
            <a:r>
              <a:rPr lang="en-US" dirty="0">
                <a:solidFill>
                  <a:schemeClr val="accent1"/>
                </a:solidFill>
              </a:rPr>
              <a:t>provides</a:t>
            </a:r>
            <a:r>
              <a:rPr lang="en-US" dirty="0"/>
              <a:t> data transfer channels over the </a:t>
            </a:r>
            <a:r>
              <a:rPr lang="en-US" dirty="0">
                <a:solidFill>
                  <a:schemeClr val="accent1"/>
                </a:solidFill>
              </a:rPr>
              <a:t>TCP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HTTP</a:t>
            </a:r>
            <a:r>
              <a:rPr lang="en-US" dirty="0"/>
              <a:t> protocols</a:t>
            </a:r>
          </a:p>
          <a:p>
            <a:pPr lvl="1"/>
            <a:r>
              <a:rPr lang="en-US" dirty="0"/>
              <a:t>Clients (Web browsers) – </a:t>
            </a:r>
            <a:r>
              <a:rPr lang="en-US" dirty="0">
                <a:solidFill>
                  <a:schemeClr val="accent1"/>
                </a:solidFill>
              </a:rPr>
              <a:t>display</a:t>
            </a:r>
            <a:r>
              <a:rPr lang="en-US" dirty="0"/>
              <a:t> Web content</a:t>
            </a:r>
          </a:p>
          <a:p>
            <a:pPr lvl="1"/>
            <a:r>
              <a:rPr lang="en-US" dirty="0"/>
              <a:t>Web servers – IIS, Apache, Tomcat, GWS, etc.</a:t>
            </a:r>
          </a:p>
        </p:txBody>
      </p:sp>
      <p:sp>
        <p:nvSpPr>
          <p:cNvPr id="46694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WWW Structural Components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512" y="4546015"/>
            <a:ext cx="1714500" cy="14201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457" y="4661448"/>
            <a:ext cx="1196607" cy="11966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31380" y="5908602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  <a:endParaRPr lang="bg-BG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7523162" y="5970498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  <a:endParaRPr lang="bg-BG" sz="2800" dirty="0"/>
          </a:p>
        </p:txBody>
      </p:sp>
      <p:sp>
        <p:nvSpPr>
          <p:cNvPr id="23" name="Curved Down Arrow 22"/>
          <p:cNvSpPr/>
          <p:nvPr/>
        </p:nvSpPr>
        <p:spPr>
          <a:xfrm>
            <a:off x="3341316" y="4505567"/>
            <a:ext cx="4319704" cy="9906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6" name="Curved Down Arrow 25"/>
          <p:cNvSpPr/>
          <p:nvPr/>
        </p:nvSpPr>
        <p:spPr>
          <a:xfrm rot="10800000">
            <a:off x="3253121" y="5529614"/>
            <a:ext cx="4244135" cy="91976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837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69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69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69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23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Semantic components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H</a:t>
            </a:r>
            <a:r>
              <a:rPr lang="en-US" dirty="0"/>
              <a:t>yper </a:t>
            </a:r>
            <a:r>
              <a:rPr lang="en-US" dirty="0">
                <a:solidFill>
                  <a:schemeClr val="accent1"/>
                </a:solidFill>
              </a:rPr>
              <a:t>T</a:t>
            </a:r>
            <a:r>
              <a:rPr lang="en-US" dirty="0"/>
              <a:t>ext </a:t>
            </a:r>
            <a:r>
              <a:rPr lang="en-US" dirty="0">
                <a:solidFill>
                  <a:schemeClr val="accent1"/>
                </a:solidFill>
              </a:rPr>
              <a:t>T</a:t>
            </a:r>
            <a:r>
              <a:rPr lang="en-US" dirty="0"/>
              <a:t>ransfer </a:t>
            </a:r>
            <a:r>
              <a:rPr lang="en-US" dirty="0">
                <a:solidFill>
                  <a:schemeClr val="accent1"/>
                </a:solidFill>
              </a:rPr>
              <a:t>P</a:t>
            </a:r>
            <a:r>
              <a:rPr lang="en-US" dirty="0"/>
              <a:t>rotocol (HTTP)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H</a:t>
            </a:r>
            <a:r>
              <a:rPr lang="en-US" dirty="0" smtClean="0"/>
              <a:t>yper </a:t>
            </a:r>
            <a:r>
              <a:rPr lang="en-US" dirty="0">
                <a:solidFill>
                  <a:schemeClr val="accent1"/>
                </a:solidFill>
              </a:rPr>
              <a:t>T</a:t>
            </a:r>
            <a:r>
              <a:rPr lang="en-US" dirty="0"/>
              <a:t>ext </a:t>
            </a:r>
            <a:r>
              <a:rPr lang="en-US" dirty="0">
                <a:solidFill>
                  <a:schemeClr val="accent1"/>
                </a:solidFill>
              </a:rPr>
              <a:t>M</a:t>
            </a:r>
            <a:r>
              <a:rPr lang="en-US" dirty="0"/>
              <a:t>arkup </a:t>
            </a:r>
            <a:r>
              <a:rPr lang="en-US" dirty="0">
                <a:solidFill>
                  <a:schemeClr val="accent1"/>
                </a:solidFill>
              </a:rPr>
              <a:t>L</a:t>
            </a:r>
            <a:r>
              <a:rPr lang="en-US" dirty="0"/>
              <a:t>anguage (HTML)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U</a:t>
            </a:r>
            <a:r>
              <a:rPr lang="en-US" dirty="0"/>
              <a:t>niform </a:t>
            </a:r>
            <a:r>
              <a:rPr lang="en-US" dirty="0">
                <a:solidFill>
                  <a:schemeClr val="accent1"/>
                </a:solidFill>
              </a:rPr>
              <a:t>R</a:t>
            </a:r>
            <a:r>
              <a:rPr lang="en-US" dirty="0"/>
              <a:t>esource </a:t>
            </a:r>
            <a:r>
              <a:rPr lang="en-US" dirty="0">
                <a:solidFill>
                  <a:schemeClr val="accent1"/>
                </a:solidFill>
              </a:rPr>
              <a:t>L</a:t>
            </a:r>
            <a:r>
              <a:rPr lang="en-US" dirty="0"/>
              <a:t>ocator (URL)</a:t>
            </a:r>
          </a:p>
          <a:p>
            <a:pPr lvl="2"/>
            <a:r>
              <a:rPr lang="en-US" dirty="0">
                <a:solidFill>
                  <a:schemeClr val="accent1"/>
                </a:solidFill>
              </a:rPr>
              <a:t>U</a:t>
            </a:r>
            <a:r>
              <a:rPr lang="en-US" dirty="0"/>
              <a:t>niform </a:t>
            </a:r>
            <a:r>
              <a:rPr lang="en-US" dirty="0">
                <a:solidFill>
                  <a:schemeClr val="accent1"/>
                </a:solidFill>
              </a:rPr>
              <a:t>R</a:t>
            </a:r>
            <a:r>
              <a:rPr lang="en-US" dirty="0"/>
              <a:t>esource </a:t>
            </a:r>
            <a:r>
              <a:rPr lang="en-US" dirty="0">
                <a:solidFill>
                  <a:schemeClr val="accent1"/>
                </a:solidFill>
              </a:rPr>
              <a:t>I</a:t>
            </a:r>
            <a:r>
              <a:rPr lang="en-US" dirty="0"/>
              <a:t>dentifiers (URIs)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WWW Semantic Components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971" y="4648200"/>
            <a:ext cx="1822640" cy="1822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469" y="4570627"/>
            <a:ext cx="1750817" cy="17508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232" y="1808395"/>
            <a:ext cx="4544667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8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67970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Clients use </a:t>
            </a:r>
            <a:r>
              <a:rPr lang="en-US" dirty="0">
                <a:solidFill>
                  <a:schemeClr val="accent1"/>
                </a:solidFill>
              </a:rPr>
              <a:t>Web browser </a:t>
            </a:r>
            <a:r>
              <a:rPr lang="en-US" dirty="0"/>
              <a:t>application to </a:t>
            </a:r>
            <a:r>
              <a:rPr lang="en-US" dirty="0">
                <a:solidFill>
                  <a:schemeClr val="accent1"/>
                </a:solidFill>
              </a:rPr>
              <a:t>request</a:t>
            </a:r>
            <a:r>
              <a:rPr lang="en-US" dirty="0"/>
              <a:t> resources from the </a:t>
            </a:r>
            <a:r>
              <a:rPr lang="en-US" dirty="0">
                <a:solidFill>
                  <a:schemeClr val="accent1"/>
                </a:solidFill>
              </a:rPr>
              <a:t>Web servers </a:t>
            </a:r>
            <a:r>
              <a:rPr lang="en-US" dirty="0"/>
              <a:t>via HTTP</a:t>
            </a:r>
          </a:p>
          <a:p>
            <a:r>
              <a:rPr lang="en-US" dirty="0"/>
              <a:t>Servers </a:t>
            </a:r>
            <a:r>
              <a:rPr lang="en-US" dirty="0">
                <a:solidFill>
                  <a:schemeClr val="accent1"/>
                </a:solidFill>
              </a:rPr>
              <a:t>send</a:t>
            </a:r>
            <a:r>
              <a:rPr lang="en-US" dirty="0"/>
              <a:t> the requested resource as a </a:t>
            </a:r>
            <a:r>
              <a:rPr lang="en-US" dirty="0">
                <a:solidFill>
                  <a:schemeClr val="accent1"/>
                </a:solidFill>
              </a:rPr>
              <a:t>response</a:t>
            </a:r>
          </a:p>
          <a:p>
            <a:r>
              <a:rPr lang="en-US" dirty="0"/>
              <a:t>Web pages are </a:t>
            </a:r>
            <a:r>
              <a:rPr lang="en-US" dirty="0">
                <a:solidFill>
                  <a:schemeClr val="accent1"/>
                </a:solidFill>
              </a:rPr>
              <a:t>resources</a:t>
            </a:r>
            <a:r>
              <a:rPr lang="en-US" dirty="0"/>
              <a:t> in WWW</a:t>
            </a:r>
          </a:p>
          <a:p>
            <a:r>
              <a:rPr lang="en-US" dirty="0"/>
              <a:t>Web sites are </a:t>
            </a:r>
            <a:r>
              <a:rPr lang="en-US" dirty="0">
                <a:solidFill>
                  <a:schemeClr val="accent1"/>
                </a:solidFill>
              </a:rPr>
              <a:t>sets</a:t>
            </a:r>
            <a:r>
              <a:rPr lang="en-US" dirty="0"/>
              <a:t> of Web pages in WWW</a:t>
            </a:r>
          </a:p>
        </p:txBody>
      </p:sp>
      <p:sp>
        <p:nvSpPr>
          <p:cNvPr id="4679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WWW Infrastructure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612" y="4226675"/>
            <a:ext cx="3665466" cy="225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49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79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79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79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site components</a:t>
            </a:r>
            <a:endParaRPr lang="bg-BG" dirty="0"/>
          </a:p>
        </p:txBody>
      </p:sp>
      <p:grpSp>
        <p:nvGrpSpPr>
          <p:cNvPr id="5" name="Group 4"/>
          <p:cNvGrpSpPr/>
          <p:nvPr/>
        </p:nvGrpSpPr>
        <p:grpSpPr>
          <a:xfrm>
            <a:off x="1065212" y="1649432"/>
            <a:ext cx="2819400" cy="990600"/>
            <a:chOff x="4446384" y="1457528"/>
            <a:chExt cx="2943427" cy="1874912"/>
          </a:xfrm>
        </p:grpSpPr>
        <p:sp>
          <p:nvSpPr>
            <p:cNvPr id="6" name="Rectangle: Rounded Corners 6"/>
            <p:cNvSpPr/>
            <p:nvPr/>
          </p:nvSpPr>
          <p:spPr>
            <a:xfrm>
              <a:off x="4446384" y="1457528"/>
              <a:ext cx="2943427" cy="187491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75985" y="1841580"/>
              <a:ext cx="2484226" cy="1106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Home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065212" y="3527561"/>
            <a:ext cx="2819400" cy="990600"/>
            <a:chOff x="4446384" y="1457528"/>
            <a:chExt cx="2943427" cy="1874912"/>
          </a:xfrm>
        </p:grpSpPr>
        <p:sp>
          <p:nvSpPr>
            <p:cNvPr id="11" name="Rectangle: Rounded Corners 6"/>
            <p:cNvSpPr/>
            <p:nvPr/>
          </p:nvSpPr>
          <p:spPr>
            <a:xfrm>
              <a:off x="4446384" y="1457528"/>
              <a:ext cx="2943427" cy="187491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75985" y="1841580"/>
              <a:ext cx="2484226" cy="1106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About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065212" y="5383232"/>
            <a:ext cx="2819400" cy="990600"/>
            <a:chOff x="4446384" y="1457528"/>
            <a:chExt cx="2943427" cy="1874912"/>
          </a:xfrm>
        </p:grpSpPr>
        <p:sp>
          <p:nvSpPr>
            <p:cNvPr id="14" name="Rectangle: Rounded Corners 6"/>
            <p:cNvSpPr/>
            <p:nvPr/>
          </p:nvSpPr>
          <p:spPr>
            <a:xfrm>
              <a:off x="4446384" y="1457528"/>
              <a:ext cx="2943427" cy="187491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75985" y="1841580"/>
              <a:ext cx="2484226" cy="1106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Contacts</a:t>
              </a:r>
            </a:p>
          </p:txBody>
        </p:sp>
      </p:grpSp>
      <p:sp>
        <p:nvSpPr>
          <p:cNvPr id="16" name="Right Bracket 15"/>
          <p:cNvSpPr/>
          <p:nvPr/>
        </p:nvSpPr>
        <p:spPr>
          <a:xfrm>
            <a:off x="6913448" y="1634371"/>
            <a:ext cx="914400" cy="4739461"/>
          </a:xfrm>
          <a:prstGeom prst="righ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7" name="Rectangle: Rounded Corners 6"/>
          <p:cNvSpPr/>
          <p:nvPr/>
        </p:nvSpPr>
        <p:spPr>
          <a:xfrm>
            <a:off x="8774300" y="3253622"/>
            <a:ext cx="2819400" cy="99060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94226" y="3456534"/>
            <a:ext cx="2379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Web Site</a:t>
            </a:r>
          </a:p>
        </p:txBody>
      </p:sp>
      <p:sp>
        <p:nvSpPr>
          <p:cNvPr id="19" name="AutoShape 25"/>
          <p:cNvSpPr>
            <a:spLocks noChangeArrowheads="1"/>
          </p:cNvSpPr>
          <p:nvPr/>
        </p:nvSpPr>
        <p:spPr bwMode="auto">
          <a:xfrm>
            <a:off x="4265612" y="1130801"/>
            <a:ext cx="2427910" cy="721543"/>
          </a:xfrm>
          <a:prstGeom prst="wedgeRoundRectCallout">
            <a:avLst>
              <a:gd name="adj1" fmla="val -60921"/>
              <a:gd name="adj2" fmla="val 366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b="1" noProof="1">
                <a:solidFill>
                  <a:schemeClr val="tx2"/>
                </a:solidFill>
                <a:latin typeface="Consolas" panose="020B0609020204030204" pitchFamily="49" charset="0"/>
              </a:rPr>
              <a:t>Web Page</a:t>
            </a:r>
          </a:p>
        </p:txBody>
      </p:sp>
    </p:spTree>
    <p:extLst>
      <p:ext uri="{BB962C8B-B14F-4D97-AF65-F5344CB8AC3E}">
        <p14:creationId xmlns:p14="http://schemas.microsoft.com/office/powerpoint/2010/main" val="200876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19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>
        <a:solidFill>
          <a:srgbClr val="643F07">
            <a:alpha val="95000"/>
          </a:srgbClr>
        </a:solidFill>
        <a:ln w="19050">
          <a:solidFill>
            <a:srgbClr val="F8D49E">
              <a:alpha val="80000"/>
            </a:srgbClr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eaLnBrk="0" hangingPunct="0">
          <a:lnSpc>
            <a:spcPts val="3000"/>
          </a:lnSpc>
          <a:buClr>
            <a:schemeClr val="accent5">
              <a:lumMod val="40000"/>
              <a:lumOff val="60000"/>
            </a:schemeClr>
          </a:buClr>
          <a:buSzPct val="70000"/>
          <a:defRPr b="1">
            <a:solidFill>
              <a:srgbClr val="F7FFE7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>
        <a:solidFill>
          <a:srgbClr val="643F07">
            <a:alpha val="95000"/>
          </a:srgbClr>
        </a:solidFill>
        <a:ln w="19050">
          <a:solidFill>
            <a:srgbClr val="F8D49E">
              <a:alpha val="80000"/>
            </a:srgbClr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eaLnBrk="0" hangingPunct="0">
          <a:lnSpc>
            <a:spcPts val="3000"/>
          </a:lnSpc>
          <a:buClr>
            <a:schemeClr val="accent5">
              <a:lumMod val="40000"/>
              <a:lumOff val="60000"/>
            </a:schemeClr>
          </a:buClr>
          <a:buSzPct val="70000"/>
          <a:defRPr b="1">
            <a:solidFill>
              <a:srgbClr val="F7FFE7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5.xml><?xml version="1.0" encoding="utf-8"?>
<a:theme xmlns:a="http://schemas.openxmlformats.org/drawingml/2006/main" name="4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>
        <a:solidFill>
          <a:srgbClr val="643F07">
            <a:alpha val="95000"/>
          </a:srgbClr>
        </a:solidFill>
        <a:ln w="19050">
          <a:solidFill>
            <a:srgbClr val="F8D49E">
              <a:alpha val="80000"/>
            </a:srgbClr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eaLnBrk="0" hangingPunct="0">
          <a:lnSpc>
            <a:spcPts val="3000"/>
          </a:lnSpc>
          <a:buClr>
            <a:schemeClr val="accent5">
              <a:lumMod val="40000"/>
              <a:lumOff val="60000"/>
            </a:schemeClr>
          </a:buClr>
          <a:buSzPct val="70000"/>
          <a:defRPr b="1">
            <a:solidFill>
              <a:srgbClr val="F7FFE7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515</TotalTime>
  <Words>2202</Words>
  <Application>Microsoft Office PowerPoint</Application>
  <PresentationFormat>Custom</PresentationFormat>
  <Paragraphs>409</Paragraphs>
  <Slides>43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2_SoftUni 16x9</vt:lpstr>
      <vt:lpstr>3_SoftUni 16x9</vt:lpstr>
      <vt:lpstr>4_SoftUni 16x9</vt:lpstr>
      <vt:lpstr>Web Technologies Basics</vt:lpstr>
      <vt:lpstr>Table of Contents</vt:lpstr>
      <vt:lpstr>Have a Question?</vt:lpstr>
      <vt:lpstr>WWW and URL</vt:lpstr>
      <vt:lpstr>What is WWW?</vt:lpstr>
      <vt:lpstr>WWW Structural Components</vt:lpstr>
      <vt:lpstr>WWW Semantic Components</vt:lpstr>
      <vt:lpstr>WWW Infrastructure</vt:lpstr>
      <vt:lpstr>Web site components</vt:lpstr>
      <vt:lpstr>Uniform Resource Locator (URL)</vt:lpstr>
      <vt:lpstr>URL Encoding</vt:lpstr>
      <vt:lpstr>URL – Examples</vt:lpstr>
      <vt:lpstr>What Do the Web Servers Do?</vt:lpstr>
      <vt:lpstr>HTML, XML, JSON, RSS</vt:lpstr>
      <vt:lpstr>HTML</vt:lpstr>
      <vt:lpstr>HTML – Example</vt:lpstr>
      <vt:lpstr>XML</vt:lpstr>
      <vt:lpstr>XML – Example</vt:lpstr>
      <vt:lpstr>JSON</vt:lpstr>
      <vt:lpstr>JSON – Example</vt:lpstr>
      <vt:lpstr>RSS</vt:lpstr>
      <vt:lpstr>RSS – Example</vt:lpstr>
      <vt:lpstr>The HTTP Protocol</vt:lpstr>
      <vt:lpstr>HTTP</vt:lpstr>
      <vt:lpstr>HTTP: Request-Response Protocol</vt:lpstr>
      <vt:lpstr>Example: Hyper Text Transfer Protocol</vt:lpstr>
      <vt:lpstr>HTTP Request Message</vt:lpstr>
      <vt:lpstr>HTTP Request Methods</vt:lpstr>
      <vt:lpstr>HTTP Response Message</vt:lpstr>
      <vt:lpstr>Content-Type and Disposition</vt:lpstr>
      <vt:lpstr>HTTP Response Codes</vt:lpstr>
      <vt:lpstr>HTTP Cookies</vt:lpstr>
      <vt:lpstr>Cookies – Example</vt:lpstr>
      <vt:lpstr>AJAX</vt:lpstr>
      <vt:lpstr>What is AJAX ?</vt:lpstr>
      <vt:lpstr>Web Developer Tools</vt:lpstr>
      <vt:lpstr>HTTP Tools for Developers - Browser</vt:lpstr>
      <vt:lpstr>HTTP Tools for Developers - Browser (2)</vt:lpstr>
      <vt:lpstr>HTTP Tools for Developers - Desktop</vt:lpstr>
      <vt:lpstr>Summary</vt:lpstr>
      <vt:lpstr>Web Technologies Basics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 &amp; Web Servers</dc:title>
  <dc:subject>Software Development Course</dc:subject>
  <dc:creator>Software University Foundation</dc:creator>
  <cp:keywords>Expressjs, Software University, SoftUni, programming, coding, software development, education, training, course</cp:keywords>
  <dc:description>Software University Foundation - http://softuni.foundation/</dc:description>
  <cp:lastModifiedBy>Kiril Kirilov</cp:lastModifiedBy>
  <cp:revision>104</cp:revision>
  <dcterms:created xsi:type="dcterms:W3CDTF">2014-01-02T17:00:34Z</dcterms:created>
  <dcterms:modified xsi:type="dcterms:W3CDTF">2017-09-25T14:56:34Z</dcterms:modified>
  <cp:category>JS, JavaScript, Node, Express, computer programming,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